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 id="2147483700" r:id="rId6"/>
    <p:sldMasterId id="2147483701" r:id="rId7"/>
    <p:sldMasterId id="214748370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Lst>
  <p:sldSz cy="5143500" cx="9144000"/>
  <p:notesSz cx="6858000" cy="9144000"/>
  <p:embeddedFontLst>
    <p:embeddedFont>
      <p:font typeface="Roboto"/>
      <p:regular r:id="rId89"/>
      <p:bold r:id="rId90"/>
      <p:italic r:id="rId91"/>
      <p:boldItalic r:id="rId92"/>
    </p:embeddedFont>
    <p:embeddedFont>
      <p:font typeface="Helvetica Neue"/>
      <p:regular r:id="rId93"/>
      <p:bold r:id="rId94"/>
      <p:italic r:id="rId95"/>
      <p:boldItalic r:id="rId96"/>
    </p:embeddedFont>
    <p:embeddedFont>
      <p:font typeface="Open Sans Medium"/>
      <p:regular r:id="rId97"/>
      <p:bold r:id="rId98"/>
      <p:italic r:id="rId99"/>
      <p:boldItalic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4" Type="http://schemas.openxmlformats.org/officeDocument/2006/relationships/font" Target="fonts/OpenSans-boldItalic.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OpenSansMedium-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OpenSansMedium-regular.fntdata"/><Relationship Id="rId96" Type="http://schemas.openxmlformats.org/officeDocument/2006/relationships/font" Target="fonts/HelveticaNeue-boldItalic.fntdata"/><Relationship Id="rId11" Type="http://schemas.openxmlformats.org/officeDocument/2006/relationships/slide" Target="slides/slide2.xml"/><Relationship Id="rId99" Type="http://schemas.openxmlformats.org/officeDocument/2006/relationships/font" Target="fonts/OpenSansMedium-italic.fntdata"/><Relationship Id="rId10" Type="http://schemas.openxmlformats.org/officeDocument/2006/relationships/slide" Target="slides/slide1.xml"/><Relationship Id="rId98" Type="http://schemas.openxmlformats.org/officeDocument/2006/relationships/font" Target="fonts/OpenSansMedium-bold.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HelveticaNeue-regular.fntdata"/><Relationship Id="rId92" Type="http://schemas.openxmlformats.org/officeDocument/2006/relationships/font" Target="fonts/Roboto-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font" Target="fonts/Roboto-regular.fntdata"/><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daktorika.gr/eadd/handle/10442/34586"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5775a6e8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45775a6e83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bbb3281ca4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3bbb3281ca4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bbb3281ca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bbb3281ca4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bbb3281ca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bbb3281ca4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bbb3281ca4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bbb3281ca4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bbb3281ca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bbb3281ca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bbb3281c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bbb3281c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bbb3281ca4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bbb3281ca4_0_1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bbb3281ca4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3bbb3281ca4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bbb3281ca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bbb3281ca4_0_1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bb3281c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bbb3281c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bbb3281c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bbb3281c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bb3281ca4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bbb3281ca4_0_1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bbb3281ca4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bbb3281ca4_0_1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bb3281ca4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3bbb3281ca4_0_1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bb3281ca4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3bbb3281ca4_0_1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bbb3281ca4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bbb3281ca4_0_1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bbb3281ca4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3bbb3281ca4_0_1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bb3281c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bbb3281c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bb3281ca4_0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bbb3281ca4_0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bbb3281ca4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bbb3281ca4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bbb3281c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bbb3281c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bbb3281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bbb3281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bbb3281ca4_0_3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bbb3281ca4_0_3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put math here ?</a:t>
            </a:r>
            <a:endParaRPr/>
          </a:p>
          <a:p>
            <a:pPr indent="0" lvl="0" marL="0" rtl="0" algn="l">
              <a:spcBef>
                <a:spcPts val="0"/>
              </a:spcBef>
              <a:spcAft>
                <a:spcPts val="0"/>
              </a:spcAft>
              <a:buNone/>
            </a:pPr>
            <a:r>
              <a:rPr lang="en" sz="1500" u="sng">
                <a:solidFill>
                  <a:srgbClr val="1A0DAB"/>
                </a:solidFill>
                <a:highlight>
                  <a:srgbClr val="FFFFFF"/>
                </a:highlight>
                <a:hlinkClick r:id="rId2">
                  <a:extLst>
                    <a:ext uri="{A12FA001-AC4F-418D-AE19-62706E023703}">
                      <ahyp:hlinkClr val="tx"/>
                    </a:ext>
                  </a:extLst>
                </a:hlinkClick>
              </a:rPr>
              <a:t>Βελτιστοποίηση</a:t>
            </a:r>
            <a:r>
              <a:rPr lang="en"/>
              <a:t> = optimization </a:t>
            </a:r>
            <a:endParaRPr/>
          </a:p>
          <a:p>
            <a:pPr indent="0" lvl="0" marL="0" rtl="0" algn="l">
              <a:spcBef>
                <a:spcPts val="0"/>
              </a:spcBef>
              <a:spcAft>
                <a:spcPts val="0"/>
              </a:spcAft>
              <a:buNone/>
            </a:pPr>
            <a:r>
              <a:rPr b="1" lang="en" sz="1050">
                <a:solidFill>
                  <a:srgbClr val="5F6368"/>
                </a:solidFill>
                <a:highlight>
                  <a:srgbClr val="FFFFFF"/>
                </a:highlight>
              </a:rPr>
              <a:t>Επαναληπτικών = iterative </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Κατάβασης Δυναμικού</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τοπικά ελάχιστα</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(κάθοδος βασισμένη στην κλίση</a:t>
            </a:r>
            <a:endParaRPr b="1" sz="1050">
              <a:solidFill>
                <a:srgbClr val="5F6368"/>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bbb3281ca4_0_3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bbb3281ca4_0_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αξωνας </a:t>
            </a:r>
            <a:endParaRPr/>
          </a:p>
          <a:p>
            <a:pPr indent="0" lvl="0" marL="0" rtl="0" algn="l">
              <a:spcBef>
                <a:spcPts val="0"/>
              </a:spcBef>
              <a:spcAft>
                <a:spcPts val="0"/>
              </a:spcAft>
              <a:buNone/>
            </a:pPr>
            <a:r>
              <a:rPr lang="en"/>
              <a:t>Παράγωγο συναρτησης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bbb3281ca4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bbb3281ca4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bbb3281ca4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bbb3281ca4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Συναρτηση κοστους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bbb3281ca4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bbb3281ca4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bbb3281ca4_0_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bbb3281ca4_0_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5F6368"/>
                </a:solidFill>
                <a:highlight>
                  <a:srgbClr val="FFFFFF"/>
                </a:highlight>
              </a:rPr>
              <a:t>κάθοδος βασισμένη στην κλίση</a:t>
            </a:r>
            <a:endParaRPr b="1" sz="1050">
              <a:solidFill>
                <a:srgbClr val="5F6368"/>
              </a:solidFill>
              <a:highlight>
                <a:srgbClr val="FFFFFF"/>
              </a:highlight>
            </a:endParaRPr>
          </a:p>
          <a:p>
            <a:pPr indent="0" lvl="0" marL="0" rtl="0" algn="l">
              <a:spcBef>
                <a:spcPts val="0"/>
              </a:spcBef>
              <a:spcAft>
                <a:spcPts val="0"/>
              </a:spcAft>
              <a:buNone/>
            </a:pPr>
            <a:r>
              <a:t/>
            </a:r>
            <a:endParaRPr b="1" sz="1050">
              <a:solidFill>
                <a:srgbClr val="5F6368"/>
              </a:solidFill>
              <a:highlight>
                <a:srgbClr val="FFFFFF"/>
              </a:highlight>
            </a:endParaRPr>
          </a:p>
          <a:p>
            <a:pPr indent="0" lvl="0" marL="0" rtl="0" algn="l">
              <a:spcBef>
                <a:spcPts val="0"/>
              </a:spcBef>
              <a:spcAft>
                <a:spcPts val="0"/>
              </a:spcAft>
              <a:buClr>
                <a:schemeClr val="dk1"/>
              </a:buClr>
              <a:buSzPts val="1100"/>
              <a:buFont typeface="Arial"/>
              <a:buNone/>
            </a:pPr>
            <a:r>
              <a:rPr b="1" lang="en" sz="1050">
                <a:solidFill>
                  <a:srgbClr val="5F6368"/>
                </a:solidFill>
                <a:highlight>
                  <a:srgbClr val="FFFFFF"/>
                </a:highlight>
              </a:rPr>
              <a:t>γραμμικής παλινδρόμησης</a:t>
            </a:r>
            <a:endParaRPr b="1" sz="1050">
              <a:solidFill>
                <a:srgbClr val="5F6368"/>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bbb3281ca4_0_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bbb3281ca4_0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bbb3281ca4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bbb3281ca4_0_3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βήμα εκπαίδευσης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bbb3281ca4_0_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bbb3281ca4_0_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bbb3281ca4_0_3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bbb3281ca4_0_3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bbb3281ca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bbb3281ca4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bbb3281c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bbb3281c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bbb3281ca4_0_4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3bbb3281ca4_0_4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bbb3281ca4_0_4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3bbb3281ca4_0_4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bbb3281ca4_0_4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bbb3281ca4_0_4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bbb3281ca4_0_4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3bbb3281ca4_0_4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bbb3281ca4_0_4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3bbb3281ca4_0_4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bbb3281ca4_0_4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3bbb3281ca4_0_4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log and 1/x usually you shift the data bey |min(x)| + 1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bbb3281ca4_0_4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3bbb3281ca4_0_4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bbb3281ca4_0_4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3bbb3281ca4_0_4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bbb3281ca4_0_4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bbb3281ca4_0_4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bbb3281ca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bbb3281ca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bbb3281c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bbb3281c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bbb3281ca4_0_5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3bbb3281ca4_0_5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bbb3281ca4_0_5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3bbb3281ca4_0_5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bbb3281ca4_0_5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3bbb3281ca4_0_5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bbb3281ca4_0_5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3bbb3281ca4_0_5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bbb3281ca4_0_5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3bbb3281ca4_0_5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bbb3281ca4_0_5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3bbb3281ca4_0_5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bbb3281ca4_0_5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3bbb3281ca4_0_5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bbb3281ca4_0_5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3bbb3281ca4_0_5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bbb3281ca4_0_4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bbb3281ca4_0_4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bbb3281ca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bbb3281ca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bbb3281ca4_0_5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3bbb3281ca4_0_5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bbb3281ca4_0_5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3bbb3281ca4_0_59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bbb3281ca4_0_5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3bbb3281ca4_0_5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bbb3281ca4_0_5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g3bbb3281ca4_0_5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bbb3281ca4_0_59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3bbb3281ca4_0_5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bbb3281ca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bbb3281ca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bbb3281ca4_0_6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3bbb3281ca4_0_6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bbb3281ca4_0_6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3bbb3281ca4_0_6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bb3281c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bb3281ca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bbb3281ca4_0_7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3bbb3281ca4_0_7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bbb3281c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bbb3281c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bbb3281ca4_0_7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3bbb3281ca4_0_7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bbb3281ca4_0_7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3bbb3281ca4_0_7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bdf2291ca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bdf2291ca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bdf2291ca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bdf2291ca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Upsampling should be done after splitting the data into training and testing sets to avoid data leakage. If you upsample before splitting, information from the test set could inadvertently influence the training set, leading to overly optimistic performance metrics and reduced generalizability.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By upsampling after the split, you ensure that the test set remains a true representation of the real-world data distribution, allowing for a more accurate evaluation of the model's performance.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bdf2291ca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bdf2291ca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Upsampling should be done after splitting the data into training and testing sets to avoid data leakage. If you upsample before splitting, information from the test set could inadvertently influence the training set, leading to overly optimistic performance metrics and reduced generalizability.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By upsampling after the split, you ensure that the test set remains a true representation of the real-world data distribution, allowing for a more accurate evaluation of the model's performance.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bdf2291c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bdf2291c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Downsampling should be done after splitting the data into training and testing sets to avoid data leakage. If you downsample before splitting, information from the test set could inadvertently influence the training set, leading to overly optimistic performance metrics and reduced generalizability.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By downsampling after the split, you ensure that the test set remains a true representation of the real-world data distribution, allowing for a more accurate evaluation of the model's performance.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bdf2291c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bdf2291c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Imputation should generally be done before splitting the data into training and testing sets. The reason is that missing values in your dataset are part of the natural distribution of your data, and handling them before splitting ensures consistency across both training and testing sets.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bdf2291c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bdf2291c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Creating dummy variables (one-hot encoding) is typically done before splitting the data into training and testing sets to ensure that both sets have the same feature structure. If you create dummies after splitting, there's a risk that some categories present in the training set might not appear in the test set (or vice versa), which can lead to mismatched feature columns and errors during model training or evaluation</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bdf2291ca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bdf2291ca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New feature creation should generally be done before splitting the data. Creating features based on existing data before splitting ensures that the same transformations apply consistently to both the training and test sets. This way, both sets have the same feature space and are comparable during model training and evaluation.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bbb3281ca4_0_7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bbb3281ca4_0_7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bbb3281ca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bbb3281ca4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bbb3281ca4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bbb3281ca4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2" name="Google Shape;72;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2"/>
          <p:cNvSpPr/>
          <p:nvPr>
            <p:ph idx="2" type="pic"/>
          </p:nvPr>
        </p:nvSpPr>
        <p:spPr>
          <a:xfrm>
            <a:off x="3887391" y="740569"/>
            <a:ext cx="4629300" cy="3655200"/>
          </a:xfrm>
          <a:prstGeom prst="rect">
            <a:avLst/>
          </a:prstGeom>
          <a:noFill/>
          <a:ln>
            <a:noFill/>
          </a:ln>
        </p:spPr>
      </p:sp>
      <p:sp>
        <p:nvSpPr>
          <p:cNvPr id="110" name="Google Shape;110;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25"/>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9" name="Google Shape;129;p2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27"/>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8" name="Google Shape;138;p2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 name="Shape 13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 name="Google Shape;142;p2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292625"/>
            <a:ext cx="79752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7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30"/>
          <p:cNvSpPr txBox="1"/>
          <p:nvPr>
            <p:ph idx="1" type="body"/>
          </p:nvPr>
        </p:nvSpPr>
        <p:spPr>
          <a:xfrm>
            <a:off x="3117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46" name="Google Shape;146;p30"/>
          <p:cNvSpPr txBox="1"/>
          <p:nvPr>
            <p:ph idx="2" type="body"/>
          </p:nvPr>
        </p:nvSpPr>
        <p:spPr>
          <a:xfrm>
            <a:off x="48324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47" name="Google Shape;147;p3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31"/>
          <p:cNvSpPr txBox="1"/>
          <p:nvPr>
            <p:ph type="title"/>
          </p:nvPr>
        </p:nvSpPr>
        <p:spPr>
          <a:xfrm>
            <a:off x="490250" y="450150"/>
            <a:ext cx="7896600" cy="4090800"/>
          </a:xfrm>
          <a:prstGeom prst="rect">
            <a:avLst/>
          </a:prstGeom>
          <a:noFill/>
          <a:ln>
            <a:noFill/>
          </a:ln>
        </p:spPr>
        <p:txBody>
          <a:bodyPr anchorCtr="0" anchor="ctr" bIns="91425" lIns="91425" spcFirstLastPara="1" rIns="91425" wrap="square" tIns="91425">
            <a:noAutofit/>
          </a:bodyPr>
          <a:lstStyle>
            <a:lvl1pPr lvl="0" algn="l">
              <a:lnSpc>
                <a:spcPct val="12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0" name="Google Shape;150;p3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sp>
        <p:nvSpPr>
          <p:cNvPr id="152" name="Google Shape;152;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3" name="Google Shape;153;p32"/>
          <p:cNvSpPr txBox="1"/>
          <p:nvPr>
            <p:ph type="title"/>
          </p:nvPr>
        </p:nvSpPr>
        <p:spPr>
          <a:xfrm>
            <a:off x="265500" y="623575"/>
            <a:ext cx="4045200" cy="14823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3400"/>
              <a:buNone/>
              <a:defRPr sz="3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4" name="Google Shape;154;p32"/>
          <p:cNvSpPr txBox="1"/>
          <p:nvPr>
            <p:ph idx="1" type="subTitle"/>
          </p:nvPr>
        </p:nvSpPr>
        <p:spPr>
          <a:xfrm>
            <a:off x="265500" y="23839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5" name="Google Shape;155;p32"/>
          <p:cNvSpPr txBox="1"/>
          <p:nvPr>
            <p:ph idx="2" type="body"/>
          </p:nvPr>
        </p:nvSpPr>
        <p:spPr>
          <a:xfrm>
            <a:off x="4939500" y="8002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50000"/>
              </a:lnSpc>
              <a:spcBef>
                <a:spcPts val="0"/>
              </a:spcBef>
              <a:spcAft>
                <a:spcPts val="0"/>
              </a:spcAft>
              <a:buSzPts val="1400"/>
              <a:buChar char="●"/>
              <a:defRPr/>
            </a:lvl1pPr>
            <a:lvl2pPr indent="-317500" lvl="1" marL="914400" algn="l">
              <a:lnSpc>
                <a:spcPct val="150000"/>
              </a:lnSpc>
              <a:spcBef>
                <a:spcPts val="1600"/>
              </a:spcBef>
              <a:spcAft>
                <a:spcPts val="0"/>
              </a:spcAft>
              <a:buSzPts val="1400"/>
              <a:buChar char="○"/>
              <a:defRPr/>
            </a:lvl2pPr>
            <a:lvl3pPr indent="-317500" lvl="2" marL="1371600" algn="l">
              <a:lnSpc>
                <a:spcPct val="150000"/>
              </a:lnSpc>
              <a:spcBef>
                <a:spcPts val="1600"/>
              </a:spcBef>
              <a:spcAft>
                <a:spcPts val="0"/>
              </a:spcAft>
              <a:buSzPts val="1400"/>
              <a:buChar char="■"/>
              <a:defRPr/>
            </a:lvl3pPr>
            <a:lvl4pPr indent="-317500" lvl="3" marL="1828800" algn="l">
              <a:lnSpc>
                <a:spcPct val="150000"/>
              </a:lnSpc>
              <a:spcBef>
                <a:spcPts val="1600"/>
              </a:spcBef>
              <a:spcAft>
                <a:spcPts val="0"/>
              </a:spcAft>
              <a:buSzPts val="1400"/>
              <a:buChar char="●"/>
              <a:defRPr/>
            </a:lvl4pPr>
            <a:lvl5pPr indent="-317500" lvl="4" marL="2286000" algn="l">
              <a:lnSpc>
                <a:spcPct val="150000"/>
              </a:lnSpc>
              <a:spcBef>
                <a:spcPts val="1600"/>
              </a:spcBef>
              <a:spcAft>
                <a:spcPts val="0"/>
              </a:spcAft>
              <a:buSzPts val="1400"/>
              <a:buChar char="○"/>
              <a:defRPr/>
            </a:lvl5pPr>
            <a:lvl6pPr indent="-317500" lvl="5" marL="2743200" algn="l">
              <a:lnSpc>
                <a:spcPct val="150000"/>
              </a:lnSpc>
              <a:spcBef>
                <a:spcPts val="1600"/>
              </a:spcBef>
              <a:spcAft>
                <a:spcPts val="0"/>
              </a:spcAft>
              <a:buSzPts val="1400"/>
              <a:buChar char="■"/>
              <a:defRPr/>
            </a:lvl6pPr>
            <a:lvl7pPr indent="-317500" lvl="6" marL="3200400" algn="l">
              <a:lnSpc>
                <a:spcPct val="150000"/>
              </a:lnSpc>
              <a:spcBef>
                <a:spcPts val="1600"/>
              </a:spcBef>
              <a:spcAft>
                <a:spcPts val="0"/>
              </a:spcAft>
              <a:buSzPts val="1400"/>
              <a:buChar char="●"/>
              <a:defRPr/>
            </a:lvl7pPr>
            <a:lvl8pPr indent="-317500" lvl="7" marL="3657600" algn="l">
              <a:lnSpc>
                <a:spcPct val="150000"/>
              </a:lnSpc>
              <a:spcBef>
                <a:spcPts val="1600"/>
              </a:spcBef>
              <a:spcAft>
                <a:spcPts val="0"/>
              </a:spcAft>
              <a:buSzPts val="1400"/>
              <a:buChar char="○"/>
              <a:defRPr/>
            </a:lvl8pPr>
            <a:lvl9pPr indent="-317500" lvl="8" marL="4114800" algn="l">
              <a:lnSpc>
                <a:spcPct val="150000"/>
              </a:lnSpc>
              <a:spcBef>
                <a:spcPts val="1600"/>
              </a:spcBef>
              <a:spcAft>
                <a:spcPts val="1600"/>
              </a:spcAft>
              <a:buSzPts val="1400"/>
              <a:buChar char="■"/>
              <a:defRPr/>
            </a:lvl9pPr>
          </a:lstStyle>
          <a:p/>
        </p:txBody>
      </p:sp>
      <p:sp>
        <p:nvSpPr>
          <p:cNvPr id="156" name="Google Shape;156;p3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 name="Shape 157"/>
        <p:cNvGrpSpPr/>
        <p:nvPr/>
      </p:nvGrpSpPr>
      <p:grpSpPr>
        <a:xfrm>
          <a:off x="0" y="0"/>
          <a:ext cx="0" cy="0"/>
          <a:chOff x="0" y="0"/>
          <a:chExt cx="0" cy="0"/>
        </a:xfrm>
      </p:grpSpPr>
      <p:sp>
        <p:nvSpPr>
          <p:cNvPr id="158" name="Google Shape;158;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9" name="Google Shape;159;p33"/>
          <p:cNvSpPr txBox="1"/>
          <p:nvPr>
            <p:ph idx="1" type="body"/>
          </p:nvPr>
        </p:nvSpPr>
        <p:spPr>
          <a:xfrm>
            <a:off x="311700" y="2903438"/>
            <a:ext cx="8520600" cy="15495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60" name="Google Shape;160;p3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161" name="Shape 161"/>
        <p:cNvGrpSpPr/>
        <p:nvPr/>
      </p:nvGrpSpPr>
      <p:grpSpPr>
        <a:xfrm>
          <a:off x="0" y="0"/>
          <a:ext cx="0" cy="0"/>
          <a:chOff x="0" y="0"/>
          <a:chExt cx="0" cy="0"/>
        </a:xfrm>
      </p:grpSpPr>
      <p:sp>
        <p:nvSpPr>
          <p:cNvPr id="162" name="Google Shape;162;p34"/>
          <p:cNvSpPr txBox="1"/>
          <p:nvPr>
            <p:ph idx="1" type="body"/>
          </p:nvPr>
        </p:nvSpPr>
        <p:spPr>
          <a:xfrm>
            <a:off x="502200" y="961975"/>
            <a:ext cx="8239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gn="l">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163" name="Google Shape;163;p34"/>
          <p:cNvSpPr txBox="1"/>
          <p:nvPr>
            <p:ph type="title"/>
          </p:nvPr>
        </p:nvSpPr>
        <p:spPr>
          <a:xfrm>
            <a:off x="311700" y="292625"/>
            <a:ext cx="80133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3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165" name="Shape 165"/>
        <p:cNvGrpSpPr/>
        <p:nvPr/>
      </p:nvGrpSpPr>
      <p:grpSpPr>
        <a:xfrm>
          <a:off x="0" y="0"/>
          <a:ext cx="0" cy="0"/>
          <a:chOff x="0" y="0"/>
          <a:chExt cx="0" cy="0"/>
        </a:xfrm>
      </p:grpSpPr>
      <p:sp>
        <p:nvSpPr>
          <p:cNvPr id="166" name="Google Shape;166;p35"/>
          <p:cNvSpPr txBox="1"/>
          <p:nvPr>
            <p:ph type="title"/>
          </p:nvPr>
        </p:nvSpPr>
        <p:spPr>
          <a:xfrm>
            <a:off x="1388625" y="292625"/>
            <a:ext cx="67404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1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7" name="Google Shape;167;p3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168" name="Google Shape;168;p35"/>
          <p:cNvSpPr txBox="1"/>
          <p:nvPr>
            <p:ph idx="2" type="title"/>
          </p:nvPr>
        </p:nvSpPr>
        <p:spPr>
          <a:xfrm rot="-5400000">
            <a:off x="-1460568" y="2255088"/>
            <a:ext cx="39462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 name="Google Shape;169;p35"/>
          <p:cNvSpPr txBox="1"/>
          <p:nvPr>
            <p:ph idx="1" type="body"/>
          </p:nvPr>
        </p:nvSpPr>
        <p:spPr>
          <a:xfrm>
            <a:off x="1414463"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170" name="Google Shape;170;p35"/>
          <p:cNvSpPr txBox="1"/>
          <p:nvPr>
            <p:ph idx="3" type="body"/>
          </p:nvPr>
        </p:nvSpPr>
        <p:spPr>
          <a:xfrm>
            <a:off x="5127200"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171" name="Google Shape;171;p3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 name="Shape 178"/>
        <p:cNvGrpSpPr/>
        <p:nvPr/>
      </p:nvGrpSpPr>
      <p:grpSpPr>
        <a:xfrm>
          <a:off x="0" y="0"/>
          <a:ext cx="0" cy="0"/>
          <a:chOff x="0" y="0"/>
          <a:chExt cx="0" cy="0"/>
        </a:xfrm>
      </p:grpSpPr>
      <p:sp>
        <p:nvSpPr>
          <p:cNvPr id="179" name="Google Shape;179;p3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38"/>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1" name="Google Shape;181;p3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2" name="Shape 182"/>
        <p:cNvGrpSpPr/>
        <p:nvPr/>
      </p:nvGrpSpPr>
      <p:grpSpPr>
        <a:xfrm>
          <a:off x="0" y="0"/>
          <a:ext cx="0" cy="0"/>
          <a:chOff x="0" y="0"/>
          <a:chExt cx="0" cy="0"/>
        </a:xfrm>
      </p:grpSpPr>
      <p:sp>
        <p:nvSpPr>
          <p:cNvPr id="183" name="Google Shape;183;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4" name="Google Shape;184;p3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0"/>
          <p:cNvSpPr txBox="1"/>
          <p:nvPr>
            <p:ph type="title"/>
          </p:nvPr>
        </p:nvSpPr>
        <p:spPr>
          <a:xfrm>
            <a:off x="311700" y="292625"/>
            <a:ext cx="79752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7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40"/>
          <p:cNvSpPr txBox="1"/>
          <p:nvPr>
            <p:ph idx="1" type="body"/>
          </p:nvPr>
        </p:nvSpPr>
        <p:spPr>
          <a:xfrm>
            <a:off x="3117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88" name="Google Shape;188;p40"/>
          <p:cNvSpPr txBox="1"/>
          <p:nvPr>
            <p:ph idx="2" type="body"/>
          </p:nvPr>
        </p:nvSpPr>
        <p:spPr>
          <a:xfrm>
            <a:off x="48324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89" name="Google Shape;189;p4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0" name="Shape 190"/>
        <p:cNvGrpSpPr/>
        <p:nvPr/>
      </p:nvGrpSpPr>
      <p:grpSpPr>
        <a:xfrm>
          <a:off x="0" y="0"/>
          <a:ext cx="0" cy="0"/>
          <a:chOff x="0" y="0"/>
          <a:chExt cx="0" cy="0"/>
        </a:xfrm>
      </p:grpSpPr>
      <p:sp>
        <p:nvSpPr>
          <p:cNvPr id="191" name="Google Shape;191;p41"/>
          <p:cNvSpPr txBox="1"/>
          <p:nvPr>
            <p:ph type="title"/>
          </p:nvPr>
        </p:nvSpPr>
        <p:spPr>
          <a:xfrm>
            <a:off x="490250" y="450150"/>
            <a:ext cx="7896600" cy="4090800"/>
          </a:xfrm>
          <a:prstGeom prst="rect">
            <a:avLst/>
          </a:prstGeom>
          <a:noFill/>
          <a:ln>
            <a:noFill/>
          </a:ln>
        </p:spPr>
        <p:txBody>
          <a:bodyPr anchorCtr="0" anchor="ctr" bIns="91425" lIns="91425" spcFirstLastPara="1" rIns="91425" wrap="square" tIns="91425">
            <a:noAutofit/>
          </a:bodyPr>
          <a:lstStyle>
            <a:lvl1pPr lvl="0" algn="l">
              <a:lnSpc>
                <a:spcPct val="12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2" name="Google Shape;192;p4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3" name="Shape 193"/>
        <p:cNvGrpSpPr/>
        <p:nvPr/>
      </p:nvGrpSpPr>
      <p:grpSpPr>
        <a:xfrm>
          <a:off x="0" y="0"/>
          <a:ext cx="0" cy="0"/>
          <a:chOff x="0" y="0"/>
          <a:chExt cx="0" cy="0"/>
        </a:xfrm>
      </p:grpSpPr>
      <p:sp>
        <p:nvSpPr>
          <p:cNvPr id="194" name="Google Shape;194;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95" name="Google Shape;195;p42"/>
          <p:cNvSpPr txBox="1"/>
          <p:nvPr>
            <p:ph type="title"/>
          </p:nvPr>
        </p:nvSpPr>
        <p:spPr>
          <a:xfrm>
            <a:off x="265500" y="623575"/>
            <a:ext cx="4045200" cy="14823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3400"/>
              <a:buNone/>
              <a:defRPr sz="3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6" name="Google Shape;196;p42"/>
          <p:cNvSpPr txBox="1"/>
          <p:nvPr>
            <p:ph idx="1" type="subTitle"/>
          </p:nvPr>
        </p:nvSpPr>
        <p:spPr>
          <a:xfrm>
            <a:off x="265500" y="23839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7" name="Google Shape;197;p42"/>
          <p:cNvSpPr txBox="1"/>
          <p:nvPr>
            <p:ph idx="2" type="body"/>
          </p:nvPr>
        </p:nvSpPr>
        <p:spPr>
          <a:xfrm>
            <a:off x="4939500" y="8002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50000"/>
              </a:lnSpc>
              <a:spcBef>
                <a:spcPts val="0"/>
              </a:spcBef>
              <a:spcAft>
                <a:spcPts val="0"/>
              </a:spcAft>
              <a:buSzPts val="1400"/>
              <a:buChar char="●"/>
              <a:defRPr/>
            </a:lvl1pPr>
            <a:lvl2pPr indent="-317500" lvl="1" marL="914400" algn="l">
              <a:lnSpc>
                <a:spcPct val="150000"/>
              </a:lnSpc>
              <a:spcBef>
                <a:spcPts val="1600"/>
              </a:spcBef>
              <a:spcAft>
                <a:spcPts val="0"/>
              </a:spcAft>
              <a:buSzPts val="1400"/>
              <a:buChar char="○"/>
              <a:defRPr/>
            </a:lvl2pPr>
            <a:lvl3pPr indent="-317500" lvl="2" marL="1371600" algn="l">
              <a:lnSpc>
                <a:spcPct val="150000"/>
              </a:lnSpc>
              <a:spcBef>
                <a:spcPts val="1600"/>
              </a:spcBef>
              <a:spcAft>
                <a:spcPts val="0"/>
              </a:spcAft>
              <a:buSzPts val="1400"/>
              <a:buChar char="■"/>
              <a:defRPr/>
            </a:lvl3pPr>
            <a:lvl4pPr indent="-317500" lvl="3" marL="1828800" algn="l">
              <a:lnSpc>
                <a:spcPct val="150000"/>
              </a:lnSpc>
              <a:spcBef>
                <a:spcPts val="1600"/>
              </a:spcBef>
              <a:spcAft>
                <a:spcPts val="0"/>
              </a:spcAft>
              <a:buSzPts val="1400"/>
              <a:buChar char="●"/>
              <a:defRPr/>
            </a:lvl4pPr>
            <a:lvl5pPr indent="-317500" lvl="4" marL="2286000" algn="l">
              <a:lnSpc>
                <a:spcPct val="150000"/>
              </a:lnSpc>
              <a:spcBef>
                <a:spcPts val="1600"/>
              </a:spcBef>
              <a:spcAft>
                <a:spcPts val="0"/>
              </a:spcAft>
              <a:buSzPts val="1400"/>
              <a:buChar char="○"/>
              <a:defRPr/>
            </a:lvl5pPr>
            <a:lvl6pPr indent="-317500" lvl="5" marL="2743200" algn="l">
              <a:lnSpc>
                <a:spcPct val="150000"/>
              </a:lnSpc>
              <a:spcBef>
                <a:spcPts val="1600"/>
              </a:spcBef>
              <a:spcAft>
                <a:spcPts val="0"/>
              </a:spcAft>
              <a:buSzPts val="1400"/>
              <a:buChar char="■"/>
              <a:defRPr/>
            </a:lvl6pPr>
            <a:lvl7pPr indent="-317500" lvl="6" marL="3200400" algn="l">
              <a:lnSpc>
                <a:spcPct val="150000"/>
              </a:lnSpc>
              <a:spcBef>
                <a:spcPts val="1600"/>
              </a:spcBef>
              <a:spcAft>
                <a:spcPts val="0"/>
              </a:spcAft>
              <a:buSzPts val="1400"/>
              <a:buChar char="●"/>
              <a:defRPr/>
            </a:lvl7pPr>
            <a:lvl8pPr indent="-317500" lvl="7" marL="3657600" algn="l">
              <a:lnSpc>
                <a:spcPct val="150000"/>
              </a:lnSpc>
              <a:spcBef>
                <a:spcPts val="1600"/>
              </a:spcBef>
              <a:spcAft>
                <a:spcPts val="0"/>
              </a:spcAft>
              <a:buSzPts val="1400"/>
              <a:buChar char="○"/>
              <a:defRPr/>
            </a:lvl8pPr>
            <a:lvl9pPr indent="-317500" lvl="8" marL="4114800" algn="l">
              <a:lnSpc>
                <a:spcPct val="150000"/>
              </a:lnSpc>
              <a:spcBef>
                <a:spcPts val="1600"/>
              </a:spcBef>
              <a:spcAft>
                <a:spcPts val="1600"/>
              </a:spcAft>
              <a:buSzPts val="1400"/>
              <a:buChar char="■"/>
              <a:defRPr/>
            </a:lvl9pPr>
          </a:lstStyle>
          <a:p/>
        </p:txBody>
      </p:sp>
      <p:sp>
        <p:nvSpPr>
          <p:cNvPr id="198" name="Google Shape;198;p4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1" name="Google Shape;201;p43"/>
          <p:cNvSpPr txBox="1"/>
          <p:nvPr>
            <p:ph idx="1" type="body"/>
          </p:nvPr>
        </p:nvSpPr>
        <p:spPr>
          <a:xfrm>
            <a:off x="311700" y="2903438"/>
            <a:ext cx="8520600" cy="15495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2" name="Google Shape;202;p4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203" name="Shape 203"/>
        <p:cNvGrpSpPr/>
        <p:nvPr/>
      </p:nvGrpSpPr>
      <p:grpSpPr>
        <a:xfrm>
          <a:off x="0" y="0"/>
          <a:ext cx="0" cy="0"/>
          <a:chOff x="0" y="0"/>
          <a:chExt cx="0" cy="0"/>
        </a:xfrm>
      </p:grpSpPr>
      <p:sp>
        <p:nvSpPr>
          <p:cNvPr id="204" name="Google Shape;204;p44"/>
          <p:cNvSpPr txBox="1"/>
          <p:nvPr>
            <p:ph idx="1" type="body"/>
          </p:nvPr>
        </p:nvSpPr>
        <p:spPr>
          <a:xfrm>
            <a:off x="502200" y="961975"/>
            <a:ext cx="8239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gn="l">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205" name="Google Shape;205;p44"/>
          <p:cNvSpPr txBox="1"/>
          <p:nvPr>
            <p:ph type="title"/>
          </p:nvPr>
        </p:nvSpPr>
        <p:spPr>
          <a:xfrm>
            <a:off x="311700" y="292625"/>
            <a:ext cx="80133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p4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207" name="Shape 207"/>
        <p:cNvGrpSpPr/>
        <p:nvPr/>
      </p:nvGrpSpPr>
      <p:grpSpPr>
        <a:xfrm>
          <a:off x="0" y="0"/>
          <a:ext cx="0" cy="0"/>
          <a:chOff x="0" y="0"/>
          <a:chExt cx="0" cy="0"/>
        </a:xfrm>
      </p:grpSpPr>
      <p:sp>
        <p:nvSpPr>
          <p:cNvPr id="208" name="Google Shape;208;p45"/>
          <p:cNvSpPr txBox="1"/>
          <p:nvPr>
            <p:ph type="title"/>
          </p:nvPr>
        </p:nvSpPr>
        <p:spPr>
          <a:xfrm>
            <a:off x="1388625" y="292625"/>
            <a:ext cx="67404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1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9" name="Google Shape;209;p4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210" name="Google Shape;210;p45"/>
          <p:cNvSpPr txBox="1"/>
          <p:nvPr>
            <p:ph idx="2" type="title"/>
          </p:nvPr>
        </p:nvSpPr>
        <p:spPr>
          <a:xfrm rot="-5400000">
            <a:off x="-1460568" y="2255088"/>
            <a:ext cx="39462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1" name="Google Shape;211;p45"/>
          <p:cNvSpPr txBox="1"/>
          <p:nvPr>
            <p:ph idx="1" type="body"/>
          </p:nvPr>
        </p:nvSpPr>
        <p:spPr>
          <a:xfrm>
            <a:off x="1414463"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212" name="Google Shape;212;p45"/>
          <p:cNvSpPr txBox="1"/>
          <p:nvPr>
            <p:ph idx="3" type="body"/>
          </p:nvPr>
        </p:nvSpPr>
        <p:spPr>
          <a:xfrm>
            <a:off x="5127200"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213" name="Google Shape;213;p4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 name="Shape 219"/>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sp>
        <p:nvSpPr>
          <p:cNvPr id="221" name="Google Shape;221;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2" name="Google Shape;222;p48"/>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sp>
        <p:nvSpPr>
          <p:cNvPr id="224" name="Google Shape;224;p49"/>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lvl1pPr indent="0" lvl="0" marL="0" marR="0" algn="l">
              <a:lnSpc>
                <a:spcPct val="125000"/>
              </a:lnSpc>
              <a:spcBef>
                <a:spcPts val="0"/>
              </a:spcBef>
              <a:spcAft>
                <a:spcPts val="0"/>
              </a:spcAft>
              <a:buClr>
                <a:srgbClr val="000000"/>
              </a:buClr>
              <a:buFont typeface="Arial"/>
              <a:buNone/>
              <a:defRPr b="1" sz="2100">
                <a:solidFill>
                  <a:srgbClr val="3366C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5" name="Google Shape;225;p49"/>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6" name="Google Shape;226;p49"/>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50"/>
          <p:cNvSpPr txBox="1"/>
          <p:nvPr>
            <p:ph type="title"/>
          </p:nvPr>
        </p:nvSpPr>
        <p:spPr>
          <a:xfrm>
            <a:off x="311700" y="292625"/>
            <a:ext cx="7975200" cy="499200"/>
          </a:xfrm>
          <a:prstGeom prst="rect">
            <a:avLst/>
          </a:prstGeom>
        </p:spPr>
        <p:txBody>
          <a:bodyPr anchorCtr="0" anchor="t" bIns="91425" lIns="91425" spcFirstLastPara="1" rIns="91425" wrap="square" tIns="91425">
            <a:noAutofit/>
          </a:bodyPr>
          <a:lstStyle>
            <a:lvl1pPr lvl="0">
              <a:spcBef>
                <a:spcPts val="0"/>
              </a:spcBef>
              <a:spcAft>
                <a:spcPts val="0"/>
              </a:spcAft>
              <a:buSzPts val="27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50"/>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lvl1pPr indent="-304800" lvl="0" marL="457200">
              <a:lnSpc>
                <a:spcPct val="150000"/>
              </a:lnSpc>
              <a:spcBef>
                <a:spcPts val="0"/>
              </a:spcBef>
              <a:spcAft>
                <a:spcPts val="0"/>
              </a:spcAft>
              <a:buSzPts val="1200"/>
              <a:buChar char="●"/>
              <a:defRPr sz="1200"/>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230" name="Google Shape;230;p50"/>
          <p:cNvSpPr txBox="1"/>
          <p:nvPr>
            <p:ph idx="2" type="body"/>
          </p:nvPr>
        </p:nvSpPr>
        <p:spPr>
          <a:xfrm>
            <a:off x="4832400" y="923875"/>
            <a:ext cx="3999900" cy="3416400"/>
          </a:xfrm>
          <a:prstGeom prst="rect">
            <a:avLst/>
          </a:prstGeom>
        </p:spPr>
        <p:txBody>
          <a:bodyPr anchorCtr="0" anchor="t" bIns="91425" lIns="91425" spcFirstLastPara="1" rIns="91425" wrap="square" tIns="91425">
            <a:noAutofit/>
          </a:bodyPr>
          <a:lstStyle>
            <a:lvl1pPr indent="-304800" lvl="0" marL="457200">
              <a:lnSpc>
                <a:spcPct val="150000"/>
              </a:lnSpc>
              <a:spcBef>
                <a:spcPts val="0"/>
              </a:spcBef>
              <a:spcAft>
                <a:spcPts val="0"/>
              </a:spcAft>
              <a:buSzPts val="1200"/>
              <a:buChar char="●"/>
              <a:defRPr sz="1200"/>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231" name="Google Shape;231;p50"/>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2" name="Shape 232"/>
        <p:cNvGrpSpPr/>
        <p:nvPr/>
      </p:nvGrpSpPr>
      <p:grpSpPr>
        <a:xfrm>
          <a:off x="0" y="0"/>
          <a:ext cx="0" cy="0"/>
          <a:chOff x="0" y="0"/>
          <a:chExt cx="0" cy="0"/>
        </a:xfrm>
      </p:grpSpPr>
      <p:sp>
        <p:nvSpPr>
          <p:cNvPr id="233" name="Google Shape;233;p51"/>
          <p:cNvSpPr txBox="1"/>
          <p:nvPr>
            <p:ph type="title"/>
          </p:nvPr>
        </p:nvSpPr>
        <p:spPr>
          <a:xfrm>
            <a:off x="490250" y="450150"/>
            <a:ext cx="78966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4" name="Google Shape;234;p51"/>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 name="Shape 235"/>
        <p:cNvGrpSpPr/>
        <p:nvPr/>
      </p:nvGrpSpPr>
      <p:grpSpPr>
        <a:xfrm>
          <a:off x="0" y="0"/>
          <a:ext cx="0" cy="0"/>
          <a:chOff x="0" y="0"/>
          <a:chExt cx="0" cy="0"/>
        </a:xfrm>
      </p:grpSpPr>
      <p:sp>
        <p:nvSpPr>
          <p:cNvPr id="236" name="Google Shape;236;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2"/>
          <p:cNvSpPr txBox="1"/>
          <p:nvPr>
            <p:ph type="title"/>
          </p:nvPr>
        </p:nvSpPr>
        <p:spPr>
          <a:xfrm>
            <a:off x="265500" y="6235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400"/>
              <a:buNone/>
              <a:defRPr sz="3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38" name="Google Shape;238;p52"/>
          <p:cNvSpPr txBox="1"/>
          <p:nvPr>
            <p:ph idx="1" type="subTitle"/>
          </p:nvPr>
        </p:nvSpPr>
        <p:spPr>
          <a:xfrm>
            <a:off x="265500" y="23839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9" name="Google Shape;239;p52"/>
          <p:cNvSpPr txBox="1"/>
          <p:nvPr>
            <p:ph idx="2" type="body"/>
          </p:nvPr>
        </p:nvSpPr>
        <p:spPr>
          <a:xfrm>
            <a:off x="4939500" y="800275"/>
            <a:ext cx="3837000" cy="3695100"/>
          </a:xfrm>
          <a:prstGeom prst="rect">
            <a:avLst/>
          </a:prstGeom>
        </p:spPr>
        <p:txBody>
          <a:bodyPr anchorCtr="0" anchor="ctr" bIns="91425" lIns="91425" spcFirstLastPara="1" rIns="91425" wrap="square" tIns="91425">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1600"/>
              </a:spcBef>
              <a:spcAft>
                <a:spcPts val="0"/>
              </a:spcAft>
              <a:buSzPts val="1400"/>
              <a:buChar char="○"/>
              <a:defRPr/>
            </a:lvl2pPr>
            <a:lvl3pPr indent="-317500" lvl="2" marL="1371600">
              <a:lnSpc>
                <a:spcPct val="150000"/>
              </a:lnSpc>
              <a:spcBef>
                <a:spcPts val="1600"/>
              </a:spcBef>
              <a:spcAft>
                <a:spcPts val="0"/>
              </a:spcAft>
              <a:buSzPts val="1400"/>
              <a:buChar char="■"/>
              <a:defRPr/>
            </a:lvl3pPr>
            <a:lvl4pPr indent="-317500" lvl="3" marL="1828800">
              <a:lnSpc>
                <a:spcPct val="150000"/>
              </a:lnSpc>
              <a:spcBef>
                <a:spcPts val="1600"/>
              </a:spcBef>
              <a:spcAft>
                <a:spcPts val="0"/>
              </a:spcAft>
              <a:buSzPts val="1400"/>
              <a:buChar char="●"/>
              <a:defRPr/>
            </a:lvl4pPr>
            <a:lvl5pPr indent="-317500" lvl="4" marL="2286000">
              <a:lnSpc>
                <a:spcPct val="150000"/>
              </a:lnSpc>
              <a:spcBef>
                <a:spcPts val="1600"/>
              </a:spcBef>
              <a:spcAft>
                <a:spcPts val="0"/>
              </a:spcAft>
              <a:buSzPts val="1400"/>
              <a:buChar char="○"/>
              <a:defRPr/>
            </a:lvl5pPr>
            <a:lvl6pPr indent="-317500" lvl="5" marL="2743200">
              <a:lnSpc>
                <a:spcPct val="150000"/>
              </a:lnSpc>
              <a:spcBef>
                <a:spcPts val="1600"/>
              </a:spcBef>
              <a:spcAft>
                <a:spcPts val="0"/>
              </a:spcAft>
              <a:buSzPts val="1400"/>
              <a:buChar char="■"/>
              <a:defRPr/>
            </a:lvl6pPr>
            <a:lvl7pPr indent="-317500" lvl="6" marL="3200400">
              <a:lnSpc>
                <a:spcPct val="150000"/>
              </a:lnSpc>
              <a:spcBef>
                <a:spcPts val="1600"/>
              </a:spcBef>
              <a:spcAft>
                <a:spcPts val="0"/>
              </a:spcAft>
              <a:buSzPts val="1400"/>
              <a:buChar char="●"/>
              <a:defRPr/>
            </a:lvl7pPr>
            <a:lvl8pPr indent="-317500" lvl="7" marL="3657600">
              <a:lnSpc>
                <a:spcPct val="150000"/>
              </a:lnSpc>
              <a:spcBef>
                <a:spcPts val="1600"/>
              </a:spcBef>
              <a:spcAft>
                <a:spcPts val="0"/>
              </a:spcAft>
              <a:buSzPts val="1400"/>
              <a:buChar char="○"/>
              <a:defRPr/>
            </a:lvl8pPr>
            <a:lvl9pPr indent="-317500" lvl="8" marL="4114800">
              <a:lnSpc>
                <a:spcPct val="150000"/>
              </a:lnSpc>
              <a:spcBef>
                <a:spcPts val="1600"/>
              </a:spcBef>
              <a:spcAft>
                <a:spcPts val="1600"/>
              </a:spcAft>
              <a:buSzPts val="1400"/>
              <a:buChar char="■"/>
              <a:defRPr/>
            </a:lvl9pPr>
          </a:lstStyle>
          <a:p/>
        </p:txBody>
      </p:sp>
      <p:sp>
        <p:nvSpPr>
          <p:cNvPr id="240" name="Google Shape;240;p5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3" name="Google Shape;243;p53"/>
          <p:cNvSpPr txBox="1"/>
          <p:nvPr>
            <p:ph idx="1" type="body"/>
          </p:nvPr>
        </p:nvSpPr>
        <p:spPr>
          <a:xfrm>
            <a:off x="311700" y="2903438"/>
            <a:ext cx="8520600" cy="1549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44" name="Google Shape;244;p5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245" name="Shape 245"/>
        <p:cNvGrpSpPr/>
        <p:nvPr/>
      </p:nvGrpSpPr>
      <p:grpSpPr>
        <a:xfrm>
          <a:off x="0" y="0"/>
          <a:ext cx="0" cy="0"/>
          <a:chOff x="0" y="0"/>
          <a:chExt cx="0" cy="0"/>
        </a:xfrm>
      </p:grpSpPr>
      <p:sp>
        <p:nvSpPr>
          <p:cNvPr id="246" name="Google Shape;246;p54"/>
          <p:cNvSpPr txBox="1"/>
          <p:nvPr>
            <p:ph idx="1" type="body"/>
          </p:nvPr>
        </p:nvSpPr>
        <p:spPr>
          <a:xfrm>
            <a:off x="502200" y="961975"/>
            <a:ext cx="8239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247" name="Google Shape;247;p54"/>
          <p:cNvSpPr txBox="1"/>
          <p:nvPr>
            <p:ph type="title"/>
          </p:nvPr>
        </p:nvSpPr>
        <p:spPr>
          <a:xfrm>
            <a:off x="311700" y="292625"/>
            <a:ext cx="80133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100"/>
              <a:buNone/>
              <a:defRPr sz="21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8" name="Google Shape;248;p54"/>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solidFill>
                  <a:schemeClr val="lt1"/>
                </a:solidFill>
              </a:defRPr>
            </a:lvl1pPr>
            <a:lvl2pPr lvl="1">
              <a:buNone/>
              <a:defRPr sz="1000">
                <a:solidFill>
                  <a:schemeClr val="lt1"/>
                </a:solidFill>
              </a:defRPr>
            </a:lvl2pPr>
            <a:lvl3pPr lvl="2">
              <a:buNone/>
              <a:defRPr sz="1000">
                <a:solidFill>
                  <a:schemeClr val="lt1"/>
                </a:solidFill>
              </a:defRPr>
            </a:lvl3pPr>
            <a:lvl4pPr lvl="3">
              <a:buNone/>
              <a:defRPr sz="1000">
                <a:solidFill>
                  <a:schemeClr val="lt1"/>
                </a:solidFill>
              </a:defRPr>
            </a:lvl4pPr>
            <a:lvl5pPr lvl="4">
              <a:buNone/>
              <a:defRPr sz="1000">
                <a:solidFill>
                  <a:schemeClr val="lt1"/>
                </a:solidFill>
              </a:defRPr>
            </a:lvl5pPr>
            <a:lvl6pPr lvl="5">
              <a:buNone/>
              <a:defRPr sz="1000">
                <a:solidFill>
                  <a:schemeClr val="lt1"/>
                </a:solidFill>
              </a:defRPr>
            </a:lvl6pPr>
            <a:lvl7pPr lvl="6">
              <a:buNone/>
              <a:defRPr sz="1000">
                <a:solidFill>
                  <a:schemeClr val="lt1"/>
                </a:solidFill>
              </a:defRPr>
            </a:lvl7pPr>
            <a:lvl8pPr lvl="7">
              <a:buNone/>
              <a:defRPr sz="1000">
                <a:solidFill>
                  <a:schemeClr val="lt1"/>
                </a:solidFill>
              </a:defRPr>
            </a:lvl8pPr>
            <a:lvl9pPr lvl="8">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249" name="Shape 249"/>
        <p:cNvGrpSpPr/>
        <p:nvPr/>
      </p:nvGrpSpPr>
      <p:grpSpPr>
        <a:xfrm>
          <a:off x="0" y="0"/>
          <a:ext cx="0" cy="0"/>
          <a:chOff x="0" y="0"/>
          <a:chExt cx="0" cy="0"/>
        </a:xfrm>
      </p:grpSpPr>
      <p:sp>
        <p:nvSpPr>
          <p:cNvPr id="250" name="Google Shape;250;p55"/>
          <p:cNvSpPr txBox="1"/>
          <p:nvPr>
            <p:ph type="title"/>
          </p:nvPr>
        </p:nvSpPr>
        <p:spPr>
          <a:xfrm>
            <a:off x="1388625" y="292625"/>
            <a:ext cx="6740400" cy="4992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51" name="Google Shape;251;p5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252" name="Google Shape;252;p55"/>
          <p:cNvSpPr txBox="1"/>
          <p:nvPr>
            <p:ph idx="2" type="title"/>
          </p:nvPr>
        </p:nvSpPr>
        <p:spPr>
          <a:xfrm rot="-5400000">
            <a:off x="-1460569" y="2255088"/>
            <a:ext cx="3946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3" name="Google Shape;253;p55"/>
          <p:cNvSpPr txBox="1"/>
          <p:nvPr>
            <p:ph idx="1" type="body"/>
          </p:nvPr>
        </p:nvSpPr>
        <p:spPr>
          <a:xfrm>
            <a:off x="1414463" y="932538"/>
            <a:ext cx="3268200" cy="3505800"/>
          </a:xfrm>
          <a:prstGeom prst="rect">
            <a:avLst/>
          </a:prstGeom>
        </p:spPr>
        <p:txBody>
          <a:bodyPr anchorCtr="0" anchor="t" bIns="91425" lIns="91425" spcFirstLastPara="1" rIns="91425" wrap="square" tIns="91425">
            <a:noAutofit/>
          </a:bodyPr>
          <a:lstStyle>
            <a:lvl1pPr indent="-298450" lvl="0" marL="457200">
              <a:lnSpc>
                <a:spcPct val="150000"/>
              </a:lnSpc>
              <a:spcBef>
                <a:spcPts val="0"/>
              </a:spcBef>
              <a:spcAft>
                <a:spcPts val="0"/>
              </a:spcAft>
              <a:buSzPts val="1100"/>
              <a:buChar char="●"/>
              <a:defRPr sz="1100"/>
            </a:lvl1pPr>
            <a:lvl2pPr indent="-298450" lvl="1" marL="914400">
              <a:lnSpc>
                <a:spcPct val="150000"/>
              </a:lnSpc>
              <a:spcBef>
                <a:spcPts val="1600"/>
              </a:spcBef>
              <a:spcAft>
                <a:spcPts val="0"/>
              </a:spcAft>
              <a:buSzPts val="1100"/>
              <a:buChar char="○"/>
              <a:defRPr sz="1100"/>
            </a:lvl2pPr>
            <a:lvl3pPr indent="-298450" lvl="2" marL="1371600">
              <a:lnSpc>
                <a:spcPct val="150000"/>
              </a:lnSpc>
              <a:spcBef>
                <a:spcPts val="1600"/>
              </a:spcBef>
              <a:spcAft>
                <a:spcPts val="0"/>
              </a:spcAft>
              <a:buSzPts val="1100"/>
              <a:buChar char="■"/>
              <a:defRPr sz="1100"/>
            </a:lvl3pPr>
            <a:lvl4pPr indent="-298450" lvl="3" marL="1828800">
              <a:lnSpc>
                <a:spcPct val="150000"/>
              </a:lnSpc>
              <a:spcBef>
                <a:spcPts val="1600"/>
              </a:spcBef>
              <a:spcAft>
                <a:spcPts val="0"/>
              </a:spcAft>
              <a:buSzPts val="1100"/>
              <a:buChar char="●"/>
              <a:defRPr sz="1100"/>
            </a:lvl4pPr>
            <a:lvl5pPr indent="-298450" lvl="4" marL="2286000">
              <a:lnSpc>
                <a:spcPct val="150000"/>
              </a:lnSpc>
              <a:spcBef>
                <a:spcPts val="1600"/>
              </a:spcBef>
              <a:spcAft>
                <a:spcPts val="0"/>
              </a:spcAft>
              <a:buSzPts val="1100"/>
              <a:buChar char="○"/>
              <a:defRPr sz="1100"/>
            </a:lvl5pPr>
            <a:lvl6pPr indent="-298450" lvl="5" marL="2743200">
              <a:lnSpc>
                <a:spcPct val="150000"/>
              </a:lnSpc>
              <a:spcBef>
                <a:spcPts val="1600"/>
              </a:spcBef>
              <a:spcAft>
                <a:spcPts val="0"/>
              </a:spcAft>
              <a:buSzPts val="1100"/>
              <a:buChar char="■"/>
              <a:defRPr sz="1100"/>
            </a:lvl6pPr>
            <a:lvl7pPr indent="-298450" lvl="6" marL="3200400">
              <a:lnSpc>
                <a:spcPct val="150000"/>
              </a:lnSpc>
              <a:spcBef>
                <a:spcPts val="1600"/>
              </a:spcBef>
              <a:spcAft>
                <a:spcPts val="0"/>
              </a:spcAft>
              <a:buSzPts val="1100"/>
              <a:buChar char="●"/>
              <a:defRPr sz="1100"/>
            </a:lvl7pPr>
            <a:lvl8pPr indent="-298450" lvl="7" marL="3657600">
              <a:lnSpc>
                <a:spcPct val="150000"/>
              </a:lnSpc>
              <a:spcBef>
                <a:spcPts val="1600"/>
              </a:spcBef>
              <a:spcAft>
                <a:spcPts val="0"/>
              </a:spcAft>
              <a:buSzPts val="1100"/>
              <a:buChar char="○"/>
              <a:defRPr sz="1100"/>
            </a:lvl8pPr>
            <a:lvl9pPr indent="-298450" lvl="8" marL="4114800">
              <a:lnSpc>
                <a:spcPct val="150000"/>
              </a:lnSpc>
              <a:spcBef>
                <a:spcPts val="1600"/>
              </a:spcBef>
              <a:spcAft>
                <a:spcPts val="1600"/>
              </a:spcAft>
              <a:buSzPts val="1100"/>
              <a:buChar char="■"/>
              <a:defRPr sz="1100"/>
            </a:lvl9pPr>
          </a:lstStyle>
          <a:p/>
        </p:txBody>
      </p:sp>
      <p:sp>
        <p:nvSpPr>
          <p:cNvPr id="254" name="Google Shape;254;p55"/>
          <p:cNvSpPr txBox="1"/>
          <p:nvPr>
            <p:ph idx="3" type="body"/>
          </p:nvPr>
        </p:nvSpPr>
        <p:spPr>
          <a:xfrm>
            <a:off x="5127200" y="932538"/>
            <a:ext cx="3268200" cy="3505800"/>
          </a:xfrm>
          <a:prstGeom prst="rect">
            <a:avLst/>
          </a:prstGeom>
        </p:spPr>
        <p:txBody>
          <a:bodyPr anchorCtr="0" anchor="t" bIns="91425" lIns="91425" spcFirstLastPara="1" rIns="91425" wrap="square" tIns="91425">
            <a:noAutofit/>
          </a:bodyPr>
          <a:lstStyle>
            <a:lvl1pPr indent="-298450" lvl="0" marL="457200">
              <a:lnSpc>
                <a:spcPct val="150000"/>
              </a:lnSpc>
              <a:spcBef>
                <a:spcPts val="0"/>
              </a:spcBef>
              <a:spcAft>
                <a:spcPts val="0"/>
              </a:spcAft>
              <a:buSzPts val="1100"/>
              <a:buChar char="●"/>
              <a:defRPr sz="1100"/>
            </a:lvl1pPr>
            <a:lvl2pPr indent="-298450" lvl="1" marL="914400">
              <a:lnSpc>
                <a:spcPct val="150000"/>
              </a:lnSpc>
              <a:spcBef>
                <a:spcPts val="1600"/>
              </a:spcBef>
              <a:spcAft>
                <a:spcPts val="0"/>
              </a:spcAft>
              <a:buSzPts val="1100"/>
              <a:buChar char="○"/>
              <a:defRPr sz="1100"/>
            </a:lvl2pPr>
            <a:lvl3pPr indent="-298450" lvl="2" marL="1371600">
              <a:lnSpc>
                <a:spcPct val="150000"/>
              </a:lnSpc>
              <a:spcBef>
                <a:spcPts val="1600"/>
              </a:spcBef>
              <a:spcAft>
                <a:spcPts val="0"/>
              </a:spcAft>
              <a:buSzPts val="1100"/>
              <a:buChar char="■"/>
              <a:defRPr sz="1100"/>
            </a:lvl3pPr>
            <a:lvl4pPr indent="-298450" lvl="3" marL="1828800">
              <a:lnSpc>
                <a:spcPct val="150000"/>
              </a:lnSpc>
              <a:spcBef>
                <a:spcPts val="1600"/>
              </a:spcBef>
              <a:spcAft>
                <a:spcPts val="0"/>
              </a:spcAft>
              <a:buSzPts val="1100"/>
              <a:buChar char="●"/>
              <a:defRPr sz="1100"/>
            </a:lvl4pPr>
            <a:lvl5pPr indent="-298450" lvl="4" marL="2286000">
              <a:lnSpc>
                <a:spcPct val="150000"/>
              </a:lnSpc>
              <a:spcBef>
                <a:spcPts val="1600"/>
              </a:spcBef>
              <a:spcAft>
                <a:spcPts val="0"/>
              </a:spcAft>
              <a:buSzPts val="1100"/>
              <a:buChar char="○"/>
              <a:defRPr sz="1100"/>
            </a:lvl5pPr>
            <a:lvl6pPr indent="-298450" lvl="5" marL="2743200">
              <a:lnSpc>
                <a:spcPct val="150000"/>
              </a:lnSpc>
              <a:spcBef>
                <a:spcPts val="1600"/>
              </a:spcBef>
              <a:spcAft>
                <a:spcPts val="0"/>
              </a:spcAft>
              <a:buSzPts val="1100"/>
              <a:buChar char="■"/>
              <a:defRPr sz="1100"/>
            </a:lvl6pPr>
            <a:lvl7pPr indent="-298450" lvl="6" marL="3200400">
              <a:lnSpc>
                <a:spcPct val="150000"/>
              </a:lnSpc>
              <a:spcBef>
                <a:spcPts val="1600"/>
              </a:spcBef>
              <a:spcAft>
                <a:spcPts val="0"/>
              </a:spcAft>
              <a:buSzPts val="1100"/>
              <a:buChar char="●"/>
              <a:defRPr sz="1100"/>
            </a:lvl7pPr>
            <a:lvl8pPr indent="-298450" lvl="7" marL="3657600">
              <a:lnSpc>
                <a:spcPct val="150000"/>
              </a:lnSpc>
              <a:spcBef>
                <a:spcPts val="1600"/>
              </a:spcBef>
              <a:spcAft>
                <a:spcPts val="0"/>
              </a:spcAft>
              <a:buSzPts val="1100"/>
              <a:buChar char="○"/>
              <a:defRPr sz="1100"/>
            </a:lvl8pPr>
            <a:lvl9pPr indent="-298450" lvl="8" marL="4114800">
              <a:lnSpc>
                <a:spcPct val="150000"/>
              </a:lnSpc>
              <a:spcBef>
                <a:spcPts val="1600"/>
              </a:spcBef>
              <a:spcAft>
                <a:spcPts val="1600"/>
              </a:spcAft>
              <a:buSzPts val="1100"/>
              <a:buChar char="■"/>
              <a:defRPr sz="1100"/>
            </a:lvl9pPr>
          </a:lstStyle>
          <a:p/>
        </p:txBody>
      </p:sp>
      <p:sp>
        <p:nvSpPr>
          <p:cNvPr id="255" name="Google Shape;255;p55"/>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41.xml"/><Relationship Id="rId1" Type="http://schemas.openxmlformats.org/officeDocument/2006/relationships/image" Target="../media/image1.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50.xml"/><Relationship Id="rId1" Type="http://schemas.openxmlformats.org/officeDocument/2006/relationships/image" Target="../media/image1.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56" name="Google Shape;56;p13"/>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200"/>
              <a:buFont typeface="Arial"/>
              <a:buNone/>
              <a:defRPr b="1" i="0" sz="2200" u="none" cap="none" strike="noStrike">
                <a:solidFill>
                  <a:srgbClr val="3366CC"/>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132" name="Google Shape;132;p2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1pPr>
            <a:lvl2pPr indent="-317500" lvl="1" marL="914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2pPr>
            <a:lvl3pPr indent="-317500" lvl="2" marL="1371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3pPr>
            <a:lvl4pPr indent="-317500" lvl="3" marL="18288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4pPr>
            <a:lvl5pPr indent="-317500" lvl="4" marL="22860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5pPr>
            <a:lvl6pPr indent="-317500" lvl="5" marL="27432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6pPr>
            <a:lvl7pPr indent="-317500" lvl="6" marL="3200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7pPr>
            <a:lvl8pPr indent="-317500" lvl="7" marL="3657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8pPr>
            <a:lvl9pPr indent="-317500" lvl="8" marL="4114800" marR="0" algn="l">
              <a:lnSpc>
                <a:spcPct val="115000"/>
              </a:lnSpc>
              <a:spcBef>
                <a:spcPts val="1600"/>
              </a:spcBef>
              <a:spcAft>
                <a:spcPts val="160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9pPr>
          </a:lstStyle>
          <a:p/>
        </p:txBody>
      </p:sp>
      <p:sp>
        <p:nvSpPr>
          <p:cNvPr id="133" name="Google Shape;13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134" name="Google Shape;134;p2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200"/>
              <a:buFont typeface="Arial"/>
              <a:buNone/>
              <a:defRPr b="1" i="0" sz="2200" u="none" cap="none" strike="noStrike">
                <a:solidFill>
                  <a:srgbClr val="3366CC"/>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174" name="Google Shape;174;p3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1pPr>
            <a:lvl2pPr indent="-317500" lvl="1" marL="914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2pPr>
            <a:lvl3pPr indent="-317500" lvl="2" marL="1371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3pPr>
            <a:lvl4pPr indent="-317500" lvl="3" marL="18288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4pPr>
            <a:lvl5pPr indent="-317500" lvl="4" marL="22860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5pPr>
            <a:lvl6pPr indent="-317500" lvl="5" marL="27432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6pPr>
            <a:lvl7pPr indent="-317500" lvl="6" marL="3200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7pPr>
            <a:lvl8pPr indent="-317500" lvl="7" marL="3657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8pPr>
            <a:lvl9pPr indent="-317500" lvl="8" marL="4114800" marR="0" algn="l">
              <a:lnSpc>
                <a:spcPct val="115000"/>
              </a:lnSpc>
              <a:spcBef>
                <a:spcPts val="1600"/>
              </a:spcBef>
              <a:spcAft>
                <a:spcPts val="160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9pPr>
          </a:lstStyle>
          <a:p/>
        </p:txBody>
      </p:sp>
      <p:sp>
        <p:nvSpPr>
          <p:cNvPr id="175" name="Google Shape;17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176" name="Google Shape;176;p3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4" name="Shape 214"/>
        <p:cNvGrpSpPr/>
        <p:nvPr/>
      </p:nvGrpSpPr>
      <p:grpSpPr>
        <a:xfrm>
          <a:off x="0" y="0"/>
          <a:ext cx="0" cy="0"/>
          <a:chOff x="0" y="0"/>
          <a:chExt cx="0" cy="0"/>
        </a:xfrm>
      </p:grpSpPr>
      <p:sp>
        <p:nvSpPr>
          <p:cNvPr id="215" name="Google Shape;215;p4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indent="0" lvl="0" marL="0" marR="0" algn="l">
              <a:lnSpc>
                <a:spcPct val="125000"/>
              </a:lnSpc>
              <a:spcBef>
                <a:spcPts val="0"/>
              </a:spcBef>
              <a:spcAft>
                <a:spcPts val="0"/>
              </a:spcAft>
              <a:buNone/>
              <a:defRPr b="1" sz="2200">
                <a:solidFill>
                  <a:srgbClr val="3366CC"/>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216" name="Google Shape;216;p4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1pPr>
            <a:lvl2pPr indent="-317500" lvl="1" marL="9144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2pPr>
            <a:lvl3pPr indent="-317500" lvl="2" marL="13716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3pPr>
            <a:lvl4pPr indent="-317500" lvl="3" marL="18288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4pPr>
            <a:lvl5pPr indent="-317500" lvl="4" marL="22860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5pPr>
            <a:lvl6pPr indent="-317500" lvl="5" marL="27432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6pPr>
            <a:lvl7pPr indent="-317500" lvl="6" marL="32004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7pPr>
            <a:lvl8pPr indent="-317500" lvl="7" marL="36576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8pPr>
            <a:lvl9pPr indent="-317500" lvl="8" marL="4114800">
              <a:lnSpc>
                <a:spcPct val="115000"/>
              </a:lnSpc>
              <a:spcBef>
                <a:spcPts val="1600"/>
              </a:spcBef>
              <a:spcAft>
                <a:spcPts val="1600"/>
              </a:spcAft>
              <a:buClr>
                <a:srgbClr val="303030"/>
              </a:buClr>
              <a:buSzPts val="1400"/>
              <a:buFont typeface="Open Sans"/>
              <a:buChar char="■"/>
              <a:defRPr sz="1400">
                <a:solidFill>
                  <a:srgbClr val="303030"/>
                </a:solidFill>
                <a:latin typeface="Open Sans"/>
                <a:ea typeface="Open Sans"/>
                <a:cs typeface="Open Sans"/>
                <a:sym typeface="Open Sans"/>
              </a:defRPr>
            </a:lvl9pPr>
          </a:lstStyle>
          <a:p/>
        </p:txBody>
      </p:sp>
      <p:sp>
        <p:nvSpPr>
          <p:cNvPr id="217" name="Google Shape;2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100">
                <a:solidFill>
                  <a:srgbClr val="3366CC"/>
                </a:solidFill>
                <a:latin typeface="Open Sans"/>
                <a:ea typeface="Open Sans"/>
                <a:cs typeface="Open Sans"/>
                <a:sym typeface="Open Sans"/>
              </a:defRPr>
            </a:lvl1pPr>
            <a:lvl2pPr lvl="1" algn="r">
              <a:buNone/>
              <a:defRPr sz="1100">
                <a:solidFill>
                  <a:srgbClr val="3366CC"/>
                </a:solidFill>
                <a:latin typeface="Open Sans"/>
                <a:ea typeface="Open Sans"/>
                <a:cs typeface="Open Sans"/>
                <a:sym typeface="Open Sans"/>
              </a:defRPr>
            </a:lvl2pPr>
            <a:lvl3pPr lvl="2" algn="r">
              <a:buNone/>
              <a:defRPr sz="1100">
                <a:solidFill>
                  <a:srgbClr val="3366CC"/>
                </a:solidFill>
                <a:latin typeface="Open Sans"/>
                <a:ea typeface="Open Sans"/>
                <a:cs typeface="Open Sans"/>
                <a:sym typeface="Open Sans"/>
              </a:defRPr>
            </a:lvl3pPr>
            <a:lvl4pPr lvl="3" algn="r">
              <a:buNone/>
              <a:defRPr sz="1100">
                <a:solidFill>
                  <a:srgbClr val="3366CC"/>
                </a:solidFill>
                <a:latin typeface="Open Sans"/>
                <a:ea typeface="Open Sans"/>
                <a:cs typeface="Open Sans"/>
                <a:sym typeface="Open Sans"/>
              </a:defRPr>
            </a:lvl4pPr>
            <a:lvl5pPr lvl="4" algn="r">
              <a:buNone/>
              <a:defRPr sz="1100">
                <a:solidFill>
                  <a:srgbClr val="3366CC"/>
                </a:solidFill>
                <a:latin typeface="Open Sans"/>
                <a:ea typeface="Open Sans"/>
                <a:cs typeface="Open Sans"/>
                <a:sym typeface="Open Sans"/>
              </a:defRPr>
            </a:lvl5pPr>
            <a:lvl6pPr lvl="5" algn="r">
              <a:buNone/>
              <a:defRPr sz="1100">
                <a:solidFill>
                  <a:srgbClr val="3366CC"/>
                </a:solidFill>
                <a:latin typeface="Open Sans"/>
                <a:ea typeface="Open Sans"/>
                <a:cs typeface="Open Sans"/>
                <a:sym typeface="Open Sans"/>
              </a:defRPr>
            </a:lvl6pPr>
            <a:lvl7pPr lvl="6" algn="r">
              <a:buNone/>
              <a:defRPr sz="1100">
                <a:solidFill>
                  <a:srgbClr val="3366CC"/>
                </a:solidFill>
                <a:latin typeface="Open Sans"/>
                <a:ea typeface="Open Sans"/>
                <a:cs typeface="Open Sans"/>
                <a:sym typeface="Open Sans"/>
              </a:defRPr>
            </a:lvl7pPr>
            <a:lvl8pPr lvl="7" algn="r">
              <a:buNone/>
              <a:defRPr sz="1100">
                <a:solidFill>
                  <a:srgbClr val="3366CC"/>
                </a:solidFill>
                <a:latin typeface="Open Sans"/>
                <a:ea typeface="Open Sans"/>
                <a:cs typeface="Open Sans"/>
                <a:sym typeface="Open Sans"/>
              </a:defRPr>
            </a:lvl8pPr>
            <a:lvl9pPr lvl="8" algn="r">
              <a:buNone/>
              <a:defRPr sz="1100">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218" name="Google Shape;218;p4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hyperlink" Target="https://ichef.bbci.co.uk/news/1024/branded_news/0D9B/production/_88738430_pic1go.jpg" TargetMode="External"/><Relationship Id="rId5" Type="http://schemas.openxmlformats.org/officeDocument/2006/relationships/hyperlink" Target="https://www.youtube.com/watch?v=WXuK6gekU1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hyperlink" Target="https://towardsdatascience.com/understanding-the-bias-variance-tradeoff-165e6942b229" TargetMode="External"/><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www.luigifreda.com/2017/03/22/bias-variance-tradeoff/"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s://towardsdatascience.com/understanding-the-bias-variance-tradeoff-165e6942b229" TargetMode="External"/><Relationship Id="rId4" Type="http://schemas.openxmlformats.org/officeDocument/2006/relationships/image" Target="../media/image31.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towardsdatascience.com/understanding-the-bias-variance-tradeoff-165e6942b229" TargetMode="External"/><Relationship Id="rId4" Type="http://schemas.openxmlformats.org/officeDocument/2006/relationships/image" Target="../media/image31.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hyperlink" Target="https://www.google.com/search?q=convex+local+minima&amp;client=firefox-b-d&amp;source=lnms&amp;tbm=isch&amp;sa=X&amp;ved=2ahUKEwj8v4rC1tftAhUQzqQKHU4_CuoQ_AUoAXoECA8QAw&amp;biw=1920&amp;bih=966#imgrc=c0B1Yun0ZjiI7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1.xml"/><Relationship Id="rId3" Type="http://schemas.openxmlformats.org/officeDocument/2006/relationships/image" Target="../media/image19.gif"/><Relationship Id="rId4" Type="http://schemas.openxmlformats.org/officeDocument/2006/relationships/hyperlink" Target="https://analyticsindiamag.com/optimisation-machine-learning-methods-gradient-desc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hyperlink" Target="https://www.researchgate.net/profile/Tamas_Terlaky/publication/263048325/figure/fig1/AS:669440681185295@1536618504766/Example-of-a-nonlinear-optimization-problem-with-the-humpback-function-as-objective.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 Id="rId3" Type="http://schemas.openxmlformats.org/officeDocument/2006/relationships/hyperlink" Target="https://dev.to/nlogn/gradient-descent-explained-with-real-time-machine-learning-example-3jg0?utm_source=digest_mailer&amp;utm_medium=email&amp;utm_campaign=digest_emai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hyperlink" Target="https://dev.to/nlogn/gradient-descent-explained-with-real-time-machine-learning-example-3jg0?utm_source=digest_mailer&amp;utm_medium=email&amp;utm_campaign=digest_email" TargetMode="External"/><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hyperlink" Target="https://dev.to/nlogn/gradient-descent-explained-with-real-time-machine-learning-example-3jg0?utm_source=digest_mailer&amp;utm_medium=email&amp;utm_campaign=digest_emai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hyperlink" Target="https://www.jeremyjordan.me/nn-learning-rat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medium.com/swlh/artificial-intelligence-machine-learning-and-deep-learning-whats-the-real-difference-94fe7e528097"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hyperlink" Target="https://en.wikipedia.org/wiki/Feature_scal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 Id="rId3" Type="http://schemas.openxmlformats.org/officeDocument/2006/relationships/hyperlink" Target="https://en.wikipedia.org/wiki/Feature_scaling" TargetMode="Externa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5.xml"/><Relationship Id="rId3" Type="http://schemas.openxmlformats.org/officeDocument/2006/relationships/hyperlink" Target="https://en.wikipedia.org/wiki/Feature_scaling" TargetMode="Externa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hyperlink" Target="https://medium.com/analytics-vidhya/a-guide-to-data-transformation-9e5fa9ae1ca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hyperlink" Target="https://medium.com/analytics-vidhya/a-guide-to-data-transformation-9e5fa9ae1ca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hyperlink" Target="https://upload.wikimedia.org/wikipedia/commons/thumb/0/00/Population_vs_area.svg/1200px-Population_vs_area.svg.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 Id="rId3" Type="http://schemas.openxmlformats.org/officeDocument/2006/relationships/hyperlink" Target="https://towardsdatascience.com/the-curse-of-dimensionality-minus-the-curse-of-jargon-520da109fc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hyperlink" Target="https://medium.com/swlh/artificial-intelligence-machine-learning-and-deep-learning-whats-the-real-difference-94fe7e528097"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hyperlink" Target="https://manisha-sirsat.blogspot.com/2019/04/confusion-matrix.html" TargetMode="Externa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hyperlink" Target="https://github.com/xpe/statistical-classification-metrics/blob/master/statistical-classification-metrics.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image" Target="../media/image59.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6.xml"/><Relationship Id="rId3" Type="http://schemas.openxmlformats.org/officeDocument/2006/relationships/image" Target="../media/image50.png"/><Relationship Id="rId4" Type="http://schemas.openxmlformats.org/officeDocument/2006/relationships/hyperlink" Target="https://towardsdatascience.com/6-different-ways-to-compensate-for-missing-values-data-imputation-with-examples-6022d9ca0779"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hyperlink" Target="https://towardsdatascience.com/6-different-ways-to-compensate-for-missing-values-data-imputation-with-examples-6022d9ca0779"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0.xml"/><Relationship Id="rId3" Type="http://schemas.openxmlformats.org/officeDocument/2006/relationships/image" Target="../media/image52.png"/><Relationship Id="rId4" Type="http://schemas.openxmlformats.org/officeDocument/2006/relationships/image" Target="../media/image60.png"/><Relationship Id="rId5"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vitalflux.com/great-mind-maps-for-learning-machine-learning/"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6"/>
          <p:cNvSpPr txBox="1"/>
          <p:nvPr>
            <p:ph type="title"/>
          </p:nvPr>
        </p:nvSpPr>
        <p:spPr>
          <a:xfrm>
            <a:off x="662275" y="1893661"/>
            <a:ext cx="7886700" cy="994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6000"/>
              <a:buFont typeface="Arial"/>
              <a:buNone/>
            </a:pPr>
            <a:r>
              <a:rPr lang="en" sz="3900">
                <a:latin typeface="Arial"/>
                <a:ea typeface="Arial"/>
                <a:cs typeface="Arial"/>
                <a:sym typeface="Arial"/>
              </a:rPr>
              <a:t>Machine learning refresher</a:t>
            </a:r>
            <a:endParaRPr sz="39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5"/>
          <p:cNvPicPr preferRelativeResize="0"/>
          <p:nvPr/>
        </p:nvPicPr>
        <p:blipFill rotWithShape="1">
          <a:blip r:embed="rId3">
            <a:alphaModFix/>
          </a:blip>
          <a:srcRect b="0" l="0" r="0" t="0"/>
          <a:stretch/>
        </p:blipFill>
        <p:spPr>
          <a:xfrm>
            <a:off x="1841650" y="1776838"/>
            <a:ext cx="4963600" cy="2763726"/>
          </a:xfrm>
          <a:prstGeom prst="rect">
            <a:avLst/>
          </a:prstGeom>
          <a:noFill/>
          <a:ln>
            <a:noFill/>
          </a:ln>
        </p:spPr>
      </p:pic>
      <p:sp>
        <p:nvSpPr>
          <p:cNvPr id="344" name="Google Shape;344;p65"/>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 types</a:t>
            </a:r>
            <a:endParaRPr/>
          </a:p>
        </p:txBody>
      </p:sp>
      <p:sp>
        <p:nvSpPr>
          <p:cNvPr id="345" name="Google Shape;345;p65"/>
          <p:cNvSpPr txBox="1"/>
          <p:nvPr>
            <p:ph idx="1" type="body"/>
          </p:nvPr>
        </p:nvSpPr>
        <p:spPr>
          <a:xfrm>
            <a:off x="311700" y="928100"/>
            <a:ext cx="8159400" cy="116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There are two kinds of supervised learning: Classification and Regression.</a:t>
            </a:r>
            <a:endParaRPr sz="1400"/>
          </a:p>
          <a:p>
            <a:pPr indent="0" lvl="0" marL="0" rtl="0" algn="l">
              <a:lnSpc>
                <a:spcPct val="115000"/>
              </a:lnSpc>
              <a:spcBef>
                <a:spcPts val="500"/>
              </a:spcBef>
              <a:spcAft>
                <a:spcPts val="500"/>
              </a:spcAft>
              <a:buSzPts val="1400"/>
              <a:buNone/>
            </a:pPr>
            <a:r>
              <a:rPr lang="en" sz="1400"/>
              <a:t>In </a:t>
            </a:r>
            <a:r>
              <a:rPr lang="en"/>
              <a:t>Classification,</a:t>
            </a:r>
            <a:r>
              <a:rPr lang="en" sz="1400"/>
              <a:t> we ask </a:t>
            </a:r>
            <a:r>
              <a:rPr b="1" lang="en" sz="1400"/>
              <a:t>which (class)</a:t>
            </a:r>
            <a:r>
              <a:rPr lang="en" sz="1400"/>
              <a:t> and in the Regression </a:t>
            </a:r>
            <a:r>
              <a:rPr b="1" lang="en" sz="1400"/>
              <a:t>how much</a:t>
            </a:r>
            <a:endParaRPr b="1" sz="1400"/>
          </a:p>
        </p:txBody>
      </p:sp>
      <p:sp>
        <p:nvSpPr>
          <p:cNvPr id="346" name="Google Shape;346;p65"/>
          <p:cNvSpPr txBox="1"/>
          <p:nvPr/>
        </p:nvSpPr>
        <p:spPr>
          <a:xfrm>
            <a:off x="7833625" y="4829663"/>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47" name="Google Shape;347;p6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type="title"/>
          </p:nvPr>
        </p:nvSpPr>
        <p:spPr>
          <a:xfrm>
            <a:off x="155850" y="146325"/>
            <a:ext cx="50481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 Algorithms</a:t>
            </a:r>
            <a:endParaRPr/>
          </a:p>
        </p:txBody>
      </p:sp>
      <p:sp>
        <p:nvSpPr>
          <p:cNvPr id="353" name="Google Shape;353;p66"/>
          <p:cNvSpPr txBox="1"/>
          <p:nvPr>
            <p:ph idx="1" type="body"/>
          </p:nvPr>
        </p:nvSpPr>
        <p:spPr>
          <a:xfrm>
            <a:off x="311700" y="928100"/>
            <a:ext cx="39585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Classification:</a:t>
            </a:r>
            <a:endParaRPr sz="1400"/>
          </a:p>
          <a:p>
            <a:pPr indent="0" lvl="0" marL="0" rtl="0" algn="l">
              <a:lnSpc>
                <a:spcPct val="115000"/>
              </a:lnSpc>
              <a:spcBef>
                <a:spcPts val="500"/>
              </a:spcBef>
              <a:spcAft>
                <a:spcPts val="0"/>
              </a:spcAft>
              <a:buSzPts val="1400"/>
              <a:buNone/>
            </a:pPr>
            <a:r>
              <a:rPr lang="en"/>
              <a:t>If</a:t>
            </a:r>
            <a:r>
              <a:rPr lang="en" sz="1400"/>
              <a:t> a shopkeeper wants to predict that a particular customer will come back to his shop or not, he will use a classification algorithm. </a:t>
            </a:r>
            <a:br>
              <a:rPr lang="en" sz="1400"/>
            </a:br>
            <a:br>
              <a:rPr lang="en" sz="1400"/>
            </a:br>
            <a:r>
              <a:rPr lang="en" sz="1400"/>
              <a:t>Examples of classification algorithms include: </a:t>
            </a:r>
            <a:endParaRPr sz="1400"/>
          </a:p>
          <a:p>
            <a:pPr indent="0" lvl="0" marL="0" rtl="0" algn="l">
              <a:lnSpc>
                <a:spcPct val="115000"/>
              </a:lnSpc>
              <a:spcBef>
                <a:spcPts val="500"/>
              </a:spcBef>
              <a:spcAft>
                <a:spcPts val="0"/>
              </a:spcAft>
              <a:buSzPts val="1400"/>
              <a:buNone/>
            </a:pPr>
            <a:r>
              <a:t/>
            </a:r>
            <a:endParaRPr sz="1400"/>
          </a:p>
          <a:p>
            <a:pPr indent="-203200" lvl="0" marL="228600" rtl="0" algn="l">
              <a:lnSpc>
                <a:spcPct val="115000"/>
              </a:lnSpc>
              <a:spcBef>
                <a:spcPts val="500"/>
              </a:spcBef>
              <a:spcAft>
                <a:spcPts val="0"/>
              </a:spcAft>
              <a:buSzPts val="1400"/>
              <a:buChar char="●"/>
            </a:pPr>
            <a:r>
              <a:rPr lang="en" sz="1400"/>
              <a:t>Decision tree </a:t>
            </a:r>
            <a:endParaRPr sz="1400"/>
          </a:p>
          <a:p>
            <a:pPr indent="-203200" lvl="0" marL="228600" rtl="0" algn="l">
              <a:lnSpc>
                <a:spcPct val="115000"/>
              </a:lnSpc>
              <a:spcBef>
                <a:spcPts val="0"/>
              </a:spcBef>
              <a:spcAft>
                <a:spcPts val="0"/>
              </a:spcAft>
              <a:buSzPts val="1400"/>
              <a:buChar char="●"/>
            </a:pPr>
            <a:r>
              <a:rPr lang="en" sz="1400"/>
              <a:t>Naïve Bayes</a:t>
            </a:r>
            <a:endParaRPr sz="1400"/>
          </a:p>
          <a:p>
            <a:pPr indent="-203200" lvl="0" marL="228600" rtl="0" algn="l">
              <a:lnSpc>
                <a:spcPct val="115000"/>
              </a:lnSpc>
              <a:spcBef>
                <a:spcPts val="0"/>
              </a:spcBef>
              <a:spcAft>
                <a:spcPts val="0"/>
              </a:spcAft>
              <a:buSzPts val="1400"/>
              <a:buChar char="●"/>
            </a:pPr>
            <a:r>
              <a:rPr lang="en" sz="1400"/>
              <a:t>Random forest</a:t>
            </a:r>
            <a:endParaRPr sz="1400"/>
          </a:p>
          <a:p>
            <a:pPr indent="-203200" lvl="0" marL="228600" rtl="0" algn="l">
              <a:lnSpc>
                <a:spcPct val="115000"/>
              </a:lnSpc>
              <a:spcBef>
                <a:spcPts val="0"/>
              </a:spcBef>
              <a:spcAft>
                <a:spcPts val="0"/>
              </a:spcAft>
              <a:buSzPts val="1400"/>
              <a:buChar char="●"/>
            </a:pPr>
            <a:r>
              <a:rPr lang="en" sz="1400"/>
              <a:t>Logistic regression </a:t>
            </a:r>
            <a:endParaRPr sz="1400"/>
          </a:p>
          <a:p>
            <a:pPr indent="-203200" lvl="0" marL="228600" rtl="0" algn="l">
              <a:lnSpc>
                <a:spcPct val="115000"/>
              </a:lnSpc>
              <a:spcBef>
                <a:spcPts val="0"/>
              </a:spcBef>
              <a:spcAft>
                <a:spcPts val="0"/>
              </a:spcAft>
              <a:buSzPts val="1400"/>
              <a:buChar char="●"/>
            </a:pPr>
            <a:r>
              <a:rPr lang="en" sz="1400"/>
              <a:t>K-nearest neighbor (KNN)</a:t>
            </a:r>
            <a:endParaRPr sz="1400"/>
          </a:p>
          <a:p>
            <a:pPr indent="0" lvl="0" marL="0" rtl="0" algn="l">
              <a:lnSpc>
                <a:spcPct val="115000"/>
              </a:lnSpc>
              <a:spcBef>
                <a:spcPts val="500"/>
              </a:spcBef>
              <a:spcAft>
                <a:spcPts val="500"/>
              </a:spcAft>
              <a:buSzPts val="1400"/>
              <a:buNone/>
            </a:pPr>
            <a:r>
              <a:t/>
            </a:r>
            <a:endParaRPr sz="1400"/>
          </a:p>
        </p:txBody>
      </p:sp>
      <p:sp>
        <p:nvSpPr>
          <p:cNvPr id="354" name="Google Shape;354;p66"/>
          <p:cNvSpPr txBox="1"/>
          <p:nvPr/>
        </p:nvSpPr>
        <p:spPr>
          <a:xfrm>
            <a:off x="5128138" y="928100"/>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Fraud Detection</a:t>
            </a:r>
            <a:endParaRPr b="0" i="0" sz="1400" u="none" cap="none" strike="noStrike">
              <a:solidFill>
                <a:schemeClr val="lt1"/>
              </a:solidFill>
              <a:latin typeface="Open Sans"/>
              <a:ea typeface="Open Sans"/>
              <a:cs typeface="Open Sans"/>
              <a:sym typeface="Open Sans"/>
            </a:endParaRPr>
          </a:p>
        </p:txBody>
      </p:sp>
      <p:sp>
        <p:nvSpPr>
          <p:cNvPr id="355" name="Google Shape;355;p66"/>
          <p:cNvSpPr txBox="1"/>
          <p:nvPr>
            <p:ph idx="1" type="body"/>
          </p:nvPr>
        </p:nvSpPr>
        <p:spPr>
          <a:xfrm>
            <a:off x="4440200" y="928100"/>
            <a:ext cx="39585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Regression:</a:t>
            </a:r>
            <a:endParaRPr sz="1400"/>
          </a:p>
          <a:p>
            <a:pPr indent="0" lvl="0" marL="0" rtl="0" algn="l">
              <a:lnSpc>
                <a:spcPct val="115000"/>
              </a:lnSpc>
              <a:spcBef>
                <a:spcPts val="500"/>
              </a:spcBef>
              <a:spcAft>
                <a:spcPts val="0"/>
              </a:spcAft>
              <a:buSzPts val="1400"/>
              <a:buNone/>
            </a:pPr>
            <a:r>
              <a:rPr lang="en" sz="1400"/>
              <a:t>This method is used when the predicted data is numerical.  </a:t>
            </a:r>
            <a:endParaRPr sz="1400"/>
          </a:p>
          <a:p>
            <a:pPr indent="0" lvl="0" marL="0" rtl="0" algn="l">
              <a:lnSpc>
                <a:spcPct val="115000"/>
              </a:lnSpc>
              <a:spcBef>
                <a:spcPts val="500"/>
              </a:spcBef>
              <a:spcAft>
                <a:spcPts val="0"/>
              </a:spcAft>
              <a:buSzPts val="1400"/>
              <a:buNone/>
            </a:pPr>
            <a:r>
              <a:rPr lang="en" sz="1400"/>
              <a:t>If the shopkeeper wants to predict the price of a product based on its demand, he will choose regression.</a:t>
            </a:r>
            <a:endParaRPr sz="1400"/>
          </a:p>
          <a:p>
            <a:pPr indent="0" lvl="0" marL="0" rtl="0" algn="l">
              <a:lnSpc>
                <a:spcPct val="115000"/>
              </a:lnSpc>
              <a:spcBef>
                <a:spcPts val="500"/>
              </a:spcBef>
              <a:spcAft>
                <a:spcPts val="0"/>
              </a:spcAft>
              <a:buSzPts val="1400"/>
              <a:buNone/>
            </a:pPr>
            <a:r>
              <a:t/>
            </a:r>
            <a:endParaRPr sz="1400"/>
          </a:p>
          <a:p>
            <a:pPr indent="-203200" lvl="0" marL="228600" rtl="0" algn="l">
              <a:lnSpc>
                <a:spcPct val="115000"/>
              </a:lnSpc>
              <a:spcBef>
                <a:spcPts val="500"/>
              </a:spcBef>
              <a:spcAft>
                <a:spcPts val="0"/>
              </a:spcAft>
              <a:buSzPts val="1400"/>
              <a:buChar char="●"/>
            </a:pPr>
            <a:r>
              <a:rPr lang="en" sz="1400"/>
              <a:t>Linear Regression</a:t>
            </a:r>
            <a:endParaRPr sz="1400"/>
          </a:p>
          <a:p>
            <a:pPr indent="-203200" lvl="0" marL="228600" rtl="0" algn="l">
              <a:lnSpc>
                <a:spcPct val="115000"/>
              </a:lnSpc>
              <a:spcBef>
                <a:spcPts val="0"/>
              </a:spcBef>
              <a:spcAft>
                <a:spcPts val="0"/>
              </a:spcAft>
              <a:buSzPts val="1400"/>
              <a:buChar char="●"/>
            </a:pPr>
            <a:r>
              <a:rPr lang="en" sz="1400"/>
              <a:t>Polynomial Regression</a:t>
            </a:r>
            <a:endParaRPr sz="1400"/>
          </a:p>
          <a:p>
            <a:pPr indent="0" lvl="0" marL="0" rtl="0" algn="l">
              <a:lnSpc>
                <a:spcPct val="115000"/>
              </a:lnSpc>
              <a:spcBef>
                <a:spcPts val="500"/>
              </a:spcBef>
              <a:spcAft>
                <a:spcPts val="500"/>
              </a:spcAft>
              <a:buSzPts val="1400"/>
              <a:buNone/>
            </a:pPr>
            <a:r>
              <a:t/>
            </a:r>
            <a:endParaRPr sz="1400"/>
          </a:p>
        </p:txBody>
      </p:sp>
      <p:sp>
        <p:nvSpPr>
          <p:cNvPr id="356" name="Google Shape;356;p6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Unsupervised Learning</a:t>
            </a:r>
            <a:endParaRPr/>
          </a:p>
        </p:txBody>
      </p:sp>
      <p:sp>
        <p:nvSpPr>
          <p:cNvPr id="362" name="Google Shape;362;p67"/>
          <p:cNvSpPr txBox="1"/>
          <p:nvPr>
            <p:ph idx="1" type="body"/>
          </p:nvPr>
        </p:nvSpPr>
        <p:spPr>
          <a:xfrm>
            <a:off x="311700" y="928100"/>
            <a:ext cx="8520600" cy="114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In unsupervised learning, we don't have labels for the features X</a:t>
            </a:r>
            <a:endParaRPr/>
          </a:p>
          <a:p>
            <a:pPr indent="0" lvl="0" marL="0" rtl="0" algn="l">
              <a:lnSpc>
                <a:spcPct val="115000"/>
              </a:lnSpc>
              <a:spcBef>
                <a:spcPts val="1600"/>
              </a:spcBef>
              <a:spcAft>
                <a:spcPts val="0"/>
              </a:spcAft>
              <a:buSzPts val="1400"/>
              <a:buNone/>
            </a:pPr>
            <a:r>
              <a:rPr lang="en"/>
              <a:t>The model is trying to find the underlying distribution of the data in order to learn more about the data (correlation, groups, etc)</a:t>
            </a:r>
            <a:endParaRPr/>
          </a:p>
          <a:p>
            <a:pPr indent="0" lvl="0" marL="0" rtl="0" algn="l">
              <a:lnSpc>
                <a:spcPct val="115000"/>
              </a:lnSpc>
              <a:spcBef>
                <a:spcPts val="1600"/>
              </a:spcBef>
              <a:spcAft>
                <a:spcPts val="1600"/>
              </a:spcAft>
              <a:buSzPts val="1400"/>
              <a:buNone/>
            </a:pPr>
            <a:r>
              <a:t/>
            </a:r>
            <a:endParaRPr/>
          </a:p>
        </p:txBody>
      </p:sp>
      <p:pic>
        <p:nvPicPr>
          <p:cNvPr id="363" name="Google Shape;363;p67"/>
          <p:cNvPicPr preferRelativeResize="0"/>
          <p:nvPr/>
        </p:nvPicPr>
        <p:blipFill rotWithShape="1">
          <a:blip r:embed="rId3">
            <a:alphaModFix/>
          </a:blip>
          <a:srcRect b="2742" l="50914" r="3824" t="9638"/>
          <a:stretch/>
        </p:blipFill>
        <p:spPr>
          <a:xfrm>
            <a:off x="876026" y="2324250"/>
            <a:ext cx="3104064" cy="2382512"/>
          </a:xfrm>
          <a:prstGeom prst="rect">
            <a:avLst/>
          </a:prstGeom>
          <a:noFill/>
          <a:ln>
            <a:noFill/>
          </a:ln>
        </p:spPr>
      </p:pic>
      <p:sp>
        <p:nvSpPr>
          <p:cNvPr id="364" name="Google Shape;364;p67"/>
          <p:cNvSpPr txBox="1"/>
          <p:nvPr/>
        </p:nvSpPr>
        <p:spPr>
          <a:xfrm>
            <a:off x="7787075" y="4784075"/>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65" name="Google Shape;365;p67"/>
          <p:cNvSpPr/>
          <p:nvPr/>
        </p:nvSpPr>
        <p:spPr>
          <a:xfrm>
            <a:off x="4856938" y="2368938"/>
            <a:ext cx="3125700" cy="20955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66" name="Google Shape;366;p67"/>
          <p:cNvSpPr txBox="1"/>
          <p:nvPr/>
        </p:nvSpPr>
        <p:spPr>
          <a:xfrm>
            <a:off x="5188850" y="2582188"/>
            <a:ext cx="2556000" cy="4152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Market Basket Analysis</a:t>
            </a:r>
            <a:endParaRPr b="0" i="0" sz="1400" u="none" cap="none" strike="noStrike">
              <a:solidFill>
                <a:schemeClr val="lt1"/>
              </a:solidFill>
              <a:latin typeface="Open Sans"/>
              <a:ea typeface="Open Sans"/>
              <a:cs typeface="Open Sans"/>
              <a:sym typeface="Open Sans"/>
            </a:endParaRPr>
          </a:p>
        </p:txBody>
      </p:sp>
      <p:sp>
        <p:nvSpPr>
          <p:cNvPr id="367" name="Google Shape;367;p67"/>
          <p:cNvSpPr txBox="1"/>
          <p:nvPr/>
        </p:nvSpPr>
        <p:spPr>
          <a:xfrm>
            <a:off x="5518713" y="2910138"/>
            <a:ext cx="20658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Recommender Systems</a:t>
            </a:r>
            <a:endParaRPr b="0" i="0" sz="1400" u="none" cap="none" strike="noStrike">
              <a:solidFill>
                <a:schemeClr val="lt1"/>
              </a:solidFill>
              <a:latin typeface="Open Sans"/>
              <a:ea typeface="Open Sans"/>
              <a:cs typeface="Open Sans"/>
              <a:sym typeface="Open Sans"/>
            </a:endParaRPr>
          </a:p>
        </p:txBody>
      </p:sp>
      <p:sp>
        <p:nvSpPr>
          <p:cNvPr id="368" name="Google Shape;368;p67"/>
          <p:cNvSpPr txBox="1"/>
          <p:nvPr/>
        </p:nvSpPr>
        <p:spPr>
          <a:xfrm>
            <a:off x="5916838" y="3804213"/>
            <a:ext cx="20658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Anomaly Detection</a:t>
            </a:r>
            <a:endParaRPr b="0" i="0" sz="1400" u="none" cap="none" strike="noStrike">
              <a:solidFill>
                <a:schemeClr val="lt1"/>
              </a:solidFill>
              <a:latin typeface="Open Sans"/>
              <a:ea typeface="Open Sans"/>
              <a:cs typeface="Open Sans"/>
              <a:sym typeface="Open Sans"/>
            </a:endParaRPr>
          </a:p>
        </p:txBody>
      </p:sp>
      <p:sp>
        <p:nvSpPr>
          <p:cNvPr id="369" name="Google Shape;369;p67"/>
          <p:cNvSpPr txBox="1"/>
          <p:nvPr/>
        </p:nvSpPr>
        <p:spPr>
          <a:xfrm>
            <a:off x="5117025" y="3295707"/>
            <a:ext cx="1662600" cy="546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Data Exploration and Visualization</a:t>
            </a:r>
            <a:endParaRPr b="0" i="0" sz="1400" u="none" cap="none" strike="noStrike">
              <a:solidFill>
                <a:schemeClr val="lt1"/>
              </a:solidFill>
              <a:latin typeface="Open Sans"/>
              <a:ea typeface="Open Sans"/>
              <a:cs typeface="Open Sans"/>
              <a:sym typeface="Open Sans"/>
            </a:endParaRPr>
          </a:p>
        </p:txBody>
      </p:sp>
      <p:sp>
        <p:nvSpPr>
          <p:cNvPr id="370" name="Google Shape;370;p67"/>
          <p:cNvSpPr txBox="1"/>
          <p:nvPr/>
        </p:nvSpPr>
        <p:spPr>
          <a:xfrm>
            <a:off x="5117025" y="4101038"/>
            <a:ext cx="21147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Customer Segmentation</a:t>
            </a:r>
            <a:endParaRPr b="0" i="0" sz="1400" u="none" cap="none" strike="noStrike">
              <a:solidFill>
                <a:schemeClr val="lt1"/>
              </a:solidFill>
              <a:latin typeface="Open Sans"/>
              <a:ea typeface="Open Sans"/>
              <a:cs typeface="Open Sans"/>
              <a:sym typeface="Open Sans"/>
            </a:endParaRPr>
          </a:p>
        </p:txBody>
      </p:sp>
      <p:sp>
        <p:nvSpPr>
          <p:cNvPr id="371" name="Google Shape;371;p6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8"/>
          <p:cNvSpPr txBox="1"/>
          <p:nvPr>
            <p:ph type="title"/>
          </p:nvPr>
        </p:nvSpPr>
        <p:spPr>
          <a:xfrm>
            <a:off x="155850" y="146325"/>
            <a:ext cx="4626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Unsupervised Learning: types</a:t>
            </a:r>
            <a:endParaRPr/>
          </a:p>
        </p:txBody>
      </p:sp>
      <p:sp>
        <p:nvSpPr>
          <p:cNvPr id="377" name="Google Shape;377;p68"/>
          <p:cNvSpPr txBox="1"/>
          <p:nvPr>
            <p:ph idx="1" type="body"/>
          </p:nvPr>
        </p:nvSpPr>
        <p:spPr>
          <a:xfrm>
            <a:off x="311700" y="928100"/>
            <a:ext cx="8520600" cy="13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600"/>
              <a:t>For clustering, points with high similarity (i.e. near each other) are grouped together in clusters to identify patterns in data. </a:t>
            </a:r>
            <a:endParaRPr sz="1600"/>
          </a:p>
          <a:p>
            <a:pPr indent="0" lvl="0" marL="0" rtl="0" algn="l">
              <a:lnSpc>
                <a:spcPct val="115000"/>
              </a:lnSpc>
              <a:spcBef>
                <a:spcPts val="1600"/>
              </a:spcBef>
              <a:spcAft>
                <a:spcPts val="0"/>
              </a:spcAft>
              <a:buSzPts val="1400"/>
              <a:buNone/>
            </a:pPr>
            <a:r>
              <a:rPr lang="en" sz="1600"/>
              <a:t>The field of dimensionality reduction tries to transfer high-dimensional data into efficient low-dimensional representations by finding appropriate transformations ϕ, like PCA.</a:t>
            </a:r>
            <a:endParaRPr sz="1600"/>
          </a:p>
          <a:p>
            <a:pPr indent="0" lvl="0" marL="0" rtl="0" algn="l">
              <a:lnSpc>
                <a:spcPct val="115000"/>
              </a:lnSpc>
              <a:spcBef>
                <a:spcPts val="1600"/>
              </a:spcBef>
              <a:spcAft>
                <a:spcPts val="1600"/>
              </a:spcAft>
              <a:buSzPts val="1400"/>
              <a:buNone/>
            </a:pPr>
            <a:r>
              <a:t/>
            </a:r>
            <a:endParaRPr sz="1600"/>
          </a:p>
        </p:txBody>
      </p:sp>
      <p:sp>
        <p:nvSpPr>
          <p:cNvPr id="378" name="Google Shape;378;p68"/>
          <p:cNvSpPr txBox="1"/>
          <p:nvPr/>
        </p:nvSpPr>
        <p:spPr>
          <a:xfrm>
            <a:off x="5117025" y="4101038"/>
            <a:ext cx="21147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Customer Segmentation</a:t>
            </a:r>
            <a:endParaRPr b="0" i="0" sz="1400" u="none" cap="none" strike="noStrike">
              <a:solidFill>
                <a:schemeClr val="lt1"/>
              </a:solidFill>
              <a:latin typeface="Open Sans"/>
              <a:ea typeface="Open Sans"/>
              <a:cs typeface="Open Sans"/>
              <a:sym typeface="Open Sans"/>
            </a:endParaRPr>
          </a:p>
        </p:txBody>
      </p:sp>
      <p:pic>
        <p:nvPicPr>
          <p:cNvPr id="379" name="Google Shape;379;p68"/>
          <p:cNvPicPr preferRelativeResize="0"/>
          <p:nvPr/>
        </p:nvPicPr>
        <p:blipFill rotWithShape="1">
          <a:blip r:embed="rId3">
            <a:alphaModFix/>
          </a:blip>
          <a:srcRect b="0" l="0" r="0" t="0"/>
          <a:stretch/>
        </p:blipFill>
        <p:spPr>
          <a:xfrm>
            <a:off x="1477919" y="2526088"/>
            <a:ext cx="5959964" cy="2228788"/>
          </a:xfrm>
          <a:prstGeom prst="rect">
            <a:avLst/>
          </a:prstGeom>
          <a:noFill/>
          <a:ln>
            <a:noFill/>
          </a:ln>
        </p:spPr>
      </p:pic>
      <p:sp>
        <p:nvSpPr>
          <p:cNvPr id="380" name="Google Shape;380;p6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9"/>
          <p:cNvSpPr/>
          <p:nvPr/>
        </p:nvSpPr>
        <p:spPr>
          <a:xfrm>
            <a:off x="513238" y="2831050"/>
            <a:ext cx="2670000" cy="13950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6" name="Google Shape;386;p69"/>
          <p:cNvSpPr txBox="1"/>
          <p:nvPr>
            <p:ph type="title"/>
          </p:nvPr>
        </p:nvSpPr>
        <p:spPr>
          <a:xfrm>
            <a:off x="155850" y="146336"/>
            <a:ext cx="4011900" cy="520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Reinforcement Learning</a:t>
            </a:r>
            <a:endParaRPr/>
          </a:p>
        </p:txBody>
      </p:sp>
      <p:sp>
        <p:nvSpPr>
          <p:cNvPr id="387" name="Google Shape;387;p69"/>
          <p:cNvSpPr txBox="1"/>
          <p:nvPr>
            <p:ph idx="1" type="body"/>
          </p:nvPr>
        </p:nvSpPr>
        <p:spPr>
          <a:xfrm>
            <a:off x="311700" y="928100"/>
            <a:ext cx="85206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The system learns from its mistakes and experiences in a closed environment with rules</a:t>
            </a:r>
            <a:endParaRPr sz="1400"/>
          </a:p>
          <a:p>
            <a:pPr indent="0" lvl="0" marL="0" rtl="0" algn="l">
              <a:lnSpc>
                <a:spcPct val="115000"/>
              </a:lnSpc>
              <a:spcBef>
                <a:spcPts val="800"/>
              </a:spcBef>
              <a:spcAft>
                <a:spcPts val="0"/>
              </a:spcAft>
              <a:buSzPts val="1400"/>
              <a:buNone/>
            </a:pPr>
            <a:r>
              <a:rPr lang="en" sz="1400"/>
              <a:t>The agent is exploring an environment and tries to maximize a reward function</a:t>
            </a:r>
            <a:endParaRPr sz="1400"/>
          </a:p>
          <a:p>
            <a:pPr indent="0" lvl="0" marL="0" rtl="0" algn="l">
              <a:lnSpc>
                <a:spcPct val="115000"/>
              </a:lnSpc>
              <a:spcBef>
                <a:spcPts val="800"/>
              </a:spcBef>
              <a:spcAft>
                <a:spcPts val="800"/>
              </a:spcAft>
              <a:buSzPts val="1400"/>
              <a:buNone/>
            </a:pPr>
            <a:r>
              <a:rPr lang="en" sz="1400"/>
              <a:t>It is a powerful technique because it doesn't need a dataset with labels, it needs only a simulation environment</a:t>
            </a:r>
            <a:endParaRPr sz="1400">
              <a:solidFill>
                <a:srgbClr val="FFFFFF"/>
              </a:solidFill>
            </a:endParaRPr>
          </a:p>
        </p:txBody>
      </p:sp>
      <p:sp>
        <p:nvSpPr>
          <p:cNvPr id="388" name="Google Shape;388;p69"/>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pic>
        <p:nvPicPr>
          <p:cNvPr id="389" name="Google Shape;389;p69"/>
          <p:cNvPicPr preferRelativeResize="0"/>
          <p:nvPr/>
        </p:nvPicPr>
        <p:blipFill rotWithShape="1">
          <a:blip r:embed="rId3">
            <a:alphaModFix/>
          </a:blip>
          <a:srcRect b="0" l="0" r="0" t="0"/>
          <a:stretch/>
        </p:blipFill>
        <p:spPr>
          <a:xfrm>
            <a:off x="4045250" y="2285325"/>
            <a:ext cx="4212288" cy="2369400"/>
          </a:xfrm>
          <a:prstGeom prst="rect">
            <a:avLst/>
          </a:prstGeom>
          <a:noFill/>
          <a:ln>
            <a:noFill/>
          </a:ln>
        </p:spPr>
      </p:pic>
      <p:sp>
        <p:nvSpPr>
          <p:cNvPr id="390" name="Google Shape;390;p69"/>
          <p:cNvSpPr txBox="1"/>
          <p:nvPr/>
        </p:nvSpPr>
        <p:spPr>
          <a:xfrm>
            <a:off x="7266613" y="4815588"/>
            <a:ext cx="855000" cy="191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91" name="Google Shape;391;p69"/>
          <p:cNvSpPr txBox="1"/>
          <p:nvPr/>
        </p:nvSpPr>
        <p:spPr>
          <a:xfrm>
            <a:off x="7686900" y="4815588"/>
            <a:ext cx="648300" cy="149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Video</a:t>
            </a:r>
            <a:endParaRPr b="0" i="0" sz="700" u="none" cap="none" strike="noStrike">
              <a:solidFill>
                <a:srgbClr val="000000"/>
              </a:solidFill>
              <a:latin typeface="Open Sans"/>
              <a:ea typeface="Open Sans"/>
              <a:cs typeface="Open Sans"/>
              <a:sym typeface="Open Sans"/>
            </a:endParaRPr>
          </a:p>
        </p:txBody>
      </p:sp>
      <p:sp>
        <p:nvSpPr>
          <p:cNvPr id="392" name="Google Shape;392;p69"/>
          <p:cNvSpPr txBox="1"/>
          <p:nvPr/>
        </p:nvSpPr>
        <p:spPr>
          <a:xfrm>
            <a:off x="702850" y="3026327"/>
            <a:ext cx="2289300" cy="1047000"/>
          </a:xfrm>
          <a:prstGeom prst="rect">
            <a:avLst/>
          </a:prstGeom>
          <a:noFill/>
          <a:ln>
            <a:noFill/>
          </a:ln>
        </p:spPr>
        <p:txBody>
          <a:bodyPr anchorCtr="0" anchor="t" bIns="45725" lIns="45725" spcFirstLastPara="1" rIns="45725" wrap="square" tIns="45725">
            <a:noAutofit/>
          </a:bodyPr>
          <a:lstStyle/>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Vision</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Robotics</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Self-driving cars</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Games</a:t>
            </a:r>
            <a:endParaRPr b="0" i="0" sz="1400" u="none" cap="none" strike="noStrike">
              <a:solidFill>
                <a:schemeClr val="lt1"/>
              </a:solidFill>
              <a:latin typeface="Open Sans"/>
              <a:ea typeface="Open Sans"/>
              <a:cs typeface="Open Sans"/>
              <a:sym typeface="Open Sans"/>
            </a:endParaRPr>
          </a:p>
        </p:txBody>
      </p:sp>
      <p:sp>
        <p:nvSpPr>
          <p:cNvPr id="393" name="Google Shape;393;p6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0"/>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Machine Learning Pipelines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1"/>
          <p:cNvSpPr txBox="1"/>
          <p:nvPr>
            <p:ph type="title"/>
          </p:nvPr>
        </p:nvSpPr>
        <p:spPr>
          <a:xfrm>
            <a:off x="155850" y="146325"/>
            <a:ext cx="4739100" cy="602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Machine Learning Typical Pipeline</a:t>
            </a:r>
            <a:endParaRPr/>
          </a:p>
        </p:txBody>
      </p:sp>
      <p:sp>
        <p:nvSpPr>
          <p:cNvPr id="404" name="Google Shape;404;p71"/>
          <p:cNvSpPr/>
          <p:nvPr/>
        </p:nvSpPr>
        <p:spPr>
          <a:xfrm>
            <a:off x="610788" y="2431701"/>
            <a:ext cx="11058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Prepare / Clean Data</a:t>
            </a:r>
            <a:endParaRPr b="0" i="0" sz="1200" u="none" cap="none" strike="noStrike">
              <a:solidFill>
                <a:srgbClr val="FFFFFF"/>
              </a:solidFill>
              <a:latin typeface="Open Sans"/>
              <a:ea typeface="Open Sans"/>
              <a:cs typeface="Open Sans"/>
              <a:sym typeface="Open Sans"/>
            </a:endParaRPr>
          </a:p>
        </p:txBody>
      </p:sp>
      <p:sp>
        <p:nvSpPr>
          <p:cNvPr id="405" name="Google Shape;405;p71"/>
          <p:cNvSpPr/>
          <p:nvPr/>
        </p:nvSpPr>
        <p:spPr>
          <a:xfrm>
            <a:off x="1985413" y="2431688"/>
            <a:ext cx="10575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Split </a:t>
            </a:r>
            <a:endParaRPr b="0"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Train</a:t>
            </a:r>
            <a:r>
              <a:rPr b="0" i="0" lang="en" sz="1300" u="none" cap="none" strike="noStrike">
                <a:solidFill>
                  <a:srgbClr val="FFFFFF"/>
                </a:solidFill>
                <a:latin typeface="Open Sans"/>
                <a:ea typeface="Open Sans"/>
                <a:cs typeface="Open Sans"/>
                <a:sym typeface="Open Sans"/>
              </a:rPr>
              <a:t> / Test</a:t>
            </a:r>
            <a:endParaRPr b="0" i="0" sz="1300" u="none" cap="none" strike="noStrike">
              <a:solidFill>
                <a:srgbClr val="FFFFFF"/>
              </a:solidFill>
              <a:latin typeface="Open Sans"/>
              <a:ea typeface="Open Sans"/>
              <a:cs typeface="Open Sans"/>
              <a:sym typeface="Open Sans"/>
            </a:endParaRPr>
          </a:p>
        </p:txBody>
      </p:sp>
      <p:cxnSp>
        <p:nvCxnSpPr>
          <p:cNvPr id="406" name="Google Shape;406;p71"/>
          <p:cNvCxnSpPr>
            <a:stCxn id="404" idx="3"/>
            <a:endCxn id="405" idx="1"/>
          </p:cNvCxnSpPr>
          <p:nvPr/>
        </p:nvCxnSpPr>
        <p:spPr>
          <a:xfrm>
            <a:off x="1716588" y="2772951"/>
            <a:ext cx="268800" cy="600"/>
          </a:xfrm>
          <a:prstGeom prst="curvedConnector3">
            <a:avLst>
              <a:gd fmla="val 50005" name="adj1"/>
            </a:avLst>
          </a:prstGeom>
          <a:noFill/>
          <a:ln cap="flat" cmpd="sng" w="38100">
            <a:solidFill>
              <a:srgbClr val="595959"/>
            </a:solidFill>
            <a:prstDash val="solid"/>
            <a:round/>
            <a:headEnd len="sm" w="sm" type="none"/>
            <a:tailEnd len="sm" w="sm" type="none"/>
          </a:ln>
        </p:spPr>
      </p:cxnSp>
      <p:sp>
        <p:nvSpPr>
          <p:cNvPr id="407" name="Google Shape;407;p71"/>
          <p:cNvSpPr/>
          <p:nvPr/>
        </p:nvSpPr>
        <p:spPr>
          <a:xfrm>
            <a:off x="3785932" y="3309050"/>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Test</a:t>
            </a:r>
            <a:r>
              <a:rPr b="0" i="0" lang="en" sz="1300" u="none" cap="none" strike="noStrike">
                <a:solidFill>
                  <a:srgbClr val="FFFFFF"/>
                </a:solidFill>
                <a:latin typeface="Open Sans"/>
                <a:ea typeface="Open Sans"/>
                <a:cs typeface="Open Sans"/>
                <a:sym typeface="Open Sans"/>
              </a:rPr>
              <a:t> Set</a:t>
            </a:r>
            <a:endParaRPr b="0" i="0" sz="1300" u="none" cap="none" strike="noStrike">
              <a:solidFill>
                <a:srgbClr val="FFFFFF"/>
              </a:solidFill>
              <a:latin typeface="Open Sans"/>
              <a:ea typeface="Open Sans"/>
              <a:cs typeface="Open Sans"/>
              <a:sym typeface="Open Sans"/>
            </a:endParaRPr>
          </a:p>
        </p:txBody>
      </p:sp>
      <p:sp>
        <p:nvSpPr>
          <p:cNvPr id="408" name="Google Shape;408;p71"/>
          <p:cNvSpPr/>
          <p:nvPr/>
        </p:nvSpPr>
        <p:spPr>
          <a:xfrm>
            <a:off x="5787991" y="1687894"/>
            <a:ext cx="981000" cy="682500"/>
          </a:xfrm>
          <a:prstGeom prst="roundRect">
            <a:avLst>
              <a:gd fmla="val 16667" name="adj"/>
            </a:avLst>
          </a:prstGeom>
          <a:solidFill>
            <a:srgbClr val="FF9900"/>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p:txBody>
      </p:sp>
      <p:cxnSp>
        <p:nvCxnSpPr>
          <p:cNvPr id="409" name="Google Shape;409;p71"/>
          <p:cNvCxnSpPr>
            <a:stCxn id="410" idx="3"/>
            <a:endCxn id="408" idx="1"/>
          </p:cNvCxnSpPr>
          <p:nvPr/>
        </p:nvCxnSpPr>
        <p:spPr>
          <a:xfrm>
            <a:off x="5179521" y="2028760"/>
            <a:ext cx="608400" cy="600"/>
          </a:xfrm>
          <a:prstGeom prst="curvedConnector3">
            <a:avLst>
              <a:gd fmla="val 50006" name="adj1"/>
            </a:avLst>
          </a:prstGeom>
          <a:noFill/>
          <a:ln cap="flat" cmpd="sng" w="38100">
            <a:solidFill>
              <a:srgbClr val="595959"/>
            </a:solidFill>
            <a:prstDash val="solid"/>
            <a:round/>
            <a:headEnd len="sm" w="sm" type="none"/>
            <a:tailEnd len="med" w="med" type="triangle"/>
          </a:ln>
        </p:spPr>
      </p:cxnSp>
      <p:grpSp>
        <p:nvGrpSpPr>
          <p:cNvPr id="411" name="Google Shape;411;p71"/>
          <p:cNvGrpSpPr/>
          <p:nvPr/>
        </p:nvGrpSpPr>
        <p:grpSpPr>
          <a:xfrm>
            <a:off x="3729768" y="1524501"/>
            <a:ext cx="1449753" cy="1008518"/>
            <a:chOff x="9446925" y="2738925"/>
            <a:chExt cx="3384900" cy="2354700"/>
          </a:xfrm>
        </p:grpSpPr>
        <p:sp>
          <p:nvSpPr>
            <p:cNvPr id="410" name="Google Shape;410;p71"/>
            <p:cNvSpPr/>
            <p:nvPr/>
          </p:nvSpPr>
          <p:spPr>
            <a:xfrm>
              <a:off x="9446925" y="2738925"/>
              <a:ext cx="3384900" cy="2354700"/>
            </a:xfrm>
            <a:prstGeom prst="roundRect">
              <a:avLst>
                <a:gd fmla="val 16667" name="adj"/>
              </a:avLst>
            </a:prstGeom>
            <a:solidFill>
              <a:srgbClr val="93C47D"/>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Open Sans"/>
                <a:ea typeface="Open Sans"/>
                <a:cs typeface="Open Sans"/>
                <a:sym typeface="Open Sans"/>
              </a:endParaRPr>
            </a:p>
          </p:txBody>
        </p:sp>
        <p:sp>
          <p:nvSpPr>
            <p:cNvPr id="412" name="Google Shape;412;p71"/>
            <p:cNvSpPr/>
            <p:nvPr/>
          </p:nvSpPr>
          <p:spPr>
            <a:xfrm>
              <a:off x="9879171" y="3353800"/>
              <a:ext cx="2289900" cy="1593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Train Set</a:t>
              </a:r>
              <a:endParaRPr b="0" i="0" sz="1300" u="none" cap="none" strike="noStrike">
                <a:solidFill>
                  <a:srgbClr val="FFFFFF"/>
                </a:solidFill>
                <a:latin typeface="Open Sans"/>
                <a:ea typeface="Open Sans"/>
                <a:cs typeface="Open Sans"/>
                <a:sym typeface="Open Sans"/>
              </a:endParaRPr>
            </a:p>
          </p:txBody>
        </p:sp>
        <p:sp>
          <p:nvSpPr>
            <p:cNvPr id="413" name="Google Shape;413;p71"/>
            <p:cNvSpPr txBox="1"/>
            <p:nvPr/>
          </p:nvSpPr>
          <p:spPr>
            <a:xfrm>
              <a:off x="9955368" y="2772700"/>
              <a:ext cx="2289900" cy="428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Train model</a:t>
              </a:r>
              <a:endParaRPr b="0" i="0" sz="1200" u="none" cap="none" strike="noStrike">
                <a:solidFill>
                  <a:srgbClr val="000000"/>
                </a:solidFill>
                <a:latin typeface="Open Sans"/>
                <a:ea typeface="Open Sans"/>
                <a:cs typeface="Open Sans"/>
                <a:sym typeface="Open Sans"/>
              </a:endParaRPr>
            </a:p>
          </p:txBody>
        </p:sp>
      </p:grpSp>
      <p:cxnSp>
        <p:nvCxnSpPr>
          <p:cNvPr id="414" name="Google Shape;414;p71"/>
          <p:cNvCxnSpPr>
            <a:stCxn id="405" idx="3"/>
            <a:endCxn id="410" idx="1"/>
          </p:cNvCxnSpPr>
          <p:nvPr/>
        </p:nvCxnSpPr>
        <p:spPr>
          <a:xfrm flipH="1" rot="10800000">
            <a:off x="3042913" y="2028638"/>
            <a:ext cx="687000" cy="744300"/>
          </a:xfrm>
          <a:prstGeom prst="curvedConnector3">
            <a:avLst>
              <a:gd fmla="val 50000" name="adj1"/>
            </a:avLst>
          </a:prstGeom>
          <a:noFill/>
          <a:ln cap="flat" cmpd="sng" w="38100">
            <a:solidFill>
              <a:srgbClr val="595959"/>
            </a:solidFill>
            <a:prstDash val="solid"/>
            <a:round/>
            <a:headEnd len="sm" w="sm" type="none"/>
            <a:tailEnd len="med" w="med" type="triangle"/>
          </a:ln>
        </p:spPr>
      </p:cxnSp>
      <p:cxnSp>
        <p:nvCxnSpPr>
          <p:cNvPr id="415" name="Google Shape;415;p71"/>
          <p:cNvCxnSpPr>
            <a:stCxn id="405" idx="3"/>
            <a:endCxn id="407" idx="1"/>
          </p:cNvCxnSpPr>
          <p:nvPr/>
        </p:nvCxnSpPr>
        <p:spPr>
          <a:xfrm>
            <a:off x="3042913" y="2772938"/>
            <a:ext cx="743100" cy="877500"/>
          </a:xfrm>
          <a:prstGeom prst="curvedConnector3">
            <a:avLst>
              <a:gd fmla="val 50005" name="adj1"/>
            </a:avLst>
          </a:prstGeom>
          <a:noFill/>
          <a:ln cap="flat" cmpd="sng" w="38100">
            <a:solidFill>
              <a:srgbClr val="595959"/>
            </a:solidFill>
            <a:prstDash val="solid"/>
            <a:round/>
            <a:headEnd len="sm" w="sm" type="none"/>
            <a:tailEnd len="med" w="med" type="triangle"/>
          </a:ln>
        </p:spPr>
      </p:cxnSp>
      <p:sp>
        <p:nvSpPr>
          <p:cNvPr id="416" name="Google Shape;416;p71"/>
          <p:cNvSpPr/>
          <p:nvPr/>
        </p:nvSpPr>
        <p:spPr>
          <a:xfrm>
            <a:off x="7346055" y="2707846"/>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Evaluation</a:t>
            </a:r>
            <a:endParaRPr b="0" i="0" sz="1200" u="none" cap="none" strike="noStrike">
              <a:solidFill>
                <a:srgbClr val="FFFFFF"/>
              </a:solidFill>
              <a:latin typeface="Open Sans"/>
              <a:ea typeface="Open Sans"/>
              <a:cs typeface="Open Sans"/>
              <a:sym typeface="Open Sans"/>
            </a:endParaRPr>
          </a:p>
        </p:txBody>
      </p:sp>
      <p:sp>
        <p:nvSpPr>
          <p:cNvPr id="417" name="Google Shape;417;p71"/>
          <p:cNvSpPr/>
          <p:nvPr/>
        </p:nvSpPr>
        <p:spPr>
          <a:xfrm>
            <a:off x="673213" y="842000"/>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Collect Data</a:t>
            </a:r>
            <a:endParaRPr b="0" i="0" sz="1200" u="none" cap="none" strike="noStrike">
              <a:solidFill>
                <a:srgbClr val="FFFFFF"/>
              </a:solidFill>
              <a:latin typeface="Open Sans"/>
              <a:ea typeface="Open Sans"/>
              <a:cs typeface="Open Sans"/>
              <a:sym typeface="Open Sans"/>
            </a:endParaRPr>
          </a:p>
        </p:txBody>
      </p:sp>
      <p:cxnSp>
        <p:nvCxnSpPr>
          <p:cNvPr id="418" name="Google Shape;418;p71"/>
          <p:cNvCxnSpPr>
            <a:stCxn id="417" idx="2"/>
            <a:endCxn id="404" idx="0"/>
          </p:cNvCxnSpPr>
          <p:nvPr/>
        </p:nvCxnSpPr>
        <p:spPr>
          <a:xfrm flipH="1" rot="-5400000">
            <a:off x="710413" y="1977800"/>
            <a:ext cx="907200" cy="600"/>
          </a:xfrm>
          <a:prstGeom prst="curvedConnector3">
            <a:avLst>
              <a:gd fmla="val 50000" name="adj1"/>
            </a:avLst>
          </a:prstGeom>
          <a:noFill/>
          <a:ln cap="flat" cmpd="sng" w="38100">
            <a:solidFill>
              <a:srgbClr val="595959"/>
            </a:solidFill>
            <a:prstDash val="solid"/>
            <a:round/>
            <a:headEnd len="sm" w="sm" type="none"/>
            <a:tailEnd len="sm" w="sm" type="none"/>
          </a:ln>
        </p:spPr>
      </p:cxnSp>
      <p:cxnSp>
        <p:nvCxnSpPr>
          <p:cNvPr id="419" name="Google Shape;419;p71"/>
          <p:cNvCxnSpPr>
            <a:stCxn id="408" idx="2"/>
            <a:endCxn id="407" idx="3"/>
          </p:cNvCxnSpPr>
          <p:nvPr/>
        </p:nvCxnSpPr>
        <p:spPr>
          <a:xfrm rot="5400000">
            <a:off x="4882742" y="2254444"/>
            <a:ext cx="1279800" cy="1511700"/>
          </a:xfrm>
          <a:prstGeom prst="curvedConnector2">
            <a:avLst/>
          </a:prstGeom>
          <a:noFill/>
          <a:ln cap="flat" cmpd="sng" w="38100">
            <a:solidFill>
              <a:srgbClr val="595959"/>
            </a:solidFill>
            <a:prstDash val="solid"/>
            <a:round/>
            <a:headEnd len="med" w="med" type="triangle"/>
            <a:tailEnd len="sm" w="sm" type="none"/>
          </a:ln>
        </p:spPr>
      </p:cxnSp>
      <p:cxnSp>
        <p:nvCxnSpPr>
          <p:cNvPr id="420" name="Google Shape;420;p71"/>
          <p:cNvCxnSpPr>
            <a:stCxn id="416" idx="0"/>
            <a:endCxn id="408" idx="3"/>
          </p:cNvCxnSpPr>
          <p:nvPr/>
        </p:nvCxnSpPr>
        <p:spPr>
          <a:xfrm flipH="1" rot="5400000">
            <a:off x="6963405" y="1834696"/>
            <a:ext cx="678600" cy="1067700"/>
          </a:xfrm>
          <a:prstGeom prst="curvedConnector2">
            <a:avLst/>
          </a:prstGeom>
          <a:noFill/>
          <a:ln cap="flat" cmpd="sng" w="38100">
            <a:solidFill>
              <a:srgbClr val="595959"/>
            </a:solidFill>
            <a:prstDash val="solid"/>
            <a:round/>
            <a:headEnd len="med" w="med" type="triangle"/>
            <a:tailEnd len="sm" w="sm" type="none"/>
          </a:ln>
        </p:spPr>
      </p:cxnSp>
      <p:cxnSp>
        <p:nvCxnSpPr>
          <p:cNvPr id="421" name="Google Shape;421;p71"/>
          <p:cNvCxnSpPr>
            <a:stCxn id="404" idx="2"/>
            <a:endCxn id="416" idx="2"/>
          </p:cNvCxnSpPr>
          <p:nvPr/>
        </p:nvCxnSpPr>
        <p:spPr>
          <a:xfrm flipH="1" rot="-5400000">
            <a:off x="4362138" y="-84249"/>
            <a:ext cx="276000" cy="6672900"/>
          </a:xfrm>
          <a:prstGeom prst="curvedConnector3">
            <a:avLst>
              <a:gd fmla="val 566358" name="adj1"/>
            </a:avLst>
          </a:prstGeom>
          <a:noFill/>
          <a:ln cap="flat" cmpd="sng" w="38100">
            <a:solidFill>
              <a:srgbClr val="595959"/>
            </a:solidFill>
            <a:prstDash val="solid"/>
            <a:round/>
            <a:headEnd len="med" w="med" type="triangle"/>
            <a:tailEnd len="sm" w="sm" type="none"/>
          </a:ln>
        </p:spPr>
      </p:cxnSp>
      <p:sp>
        <p:nvSpPr>
          <p:cNvPr id="422" name="Google Shape;422;p71"/>
          <p:cNvSpPr txBox="1"/>
          <p:nvPr/>
        </p:nvSpPr>
        <p:spPr>
          <a:xfrm>
            <a:off x="3392125" y="4711375"/>
            <a:ext cx="301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Iterate until we find best model</a:t>
            </a:r>
            <a:endParaRPr b="0" i="0" sz="1200" u="none" cap="none" strike="noStrike">
              <a:solidFill>
                <a:srgbClr val="000000"/>
              </a:solidFill>
              <a:latin typeface="Open Sans"/>
              <a:ea typeface="Open Sans"/>
              <a:cs typeface="Open Sans"/>
              <a:sym typeface="Open Sans"/>
            </a:endParaRPr>
          </a:p>
        </p:txBody>
      </p:sp>
      <p:sp>
        <p:nvSpPr>
          <p:cNvPr id="423" name="Google Shape;423;p7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155850" y="146325"/>
            <a:ext cx="4928700" cy="57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Making predictions on new data</a:t>
            </a:r>
            <a:endParaRPr/>
          </a:p>
        </p:txBody>
      </p:sp>
      <p:sp>
        <p:nvSpPr>
          <p:cNvPr id="429" name="Google Shape;429;p72"/>
          <p:cNvSpPr/>
          <p:nvPr/>
        </p:nvSpPr>
        <p:spPr>
          <a:xfrm>
            <a:off x="7230701" y="2288713"/>
            <a:ext cx="11253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Predictions</a:t>
            </a:r>
            <a:endParaRPr b="0" i="0" sz="1200" u="none" cap="none" strike="noStrike">
              <a:solidFill>
                <a:srgbClr val="FFFFFF"/>
              </a:solidFill>
              <a:latin typeface="Open Sans"/>
              <a:ea typeface="Open Sans"/>
              <a:cs typeface="Open Sans"/>
              <a:sym typeface="Open Sans"/>
            </a:endParaRPr>
          </a:p>
        </p:txBody>
      </p:sp>
      <p:cxnSp>
        <p:nvCxnSpPr>
          <p:cNvPr id="430" name="Google Shape;430;p72"/>
          <p:cNvCxnSpPr>
            <a:stCxn id="431" idx="1"/>
            <a:endCxn id="432" idx="3"/>
          </p:cNvCxnSpPr>
          <p:nvPr/>
        </p:nvCxnSpPr>
        <p:spPr>
          <a:xfrm flipH="1">
            <a:off x="1853118" y="2659213"/>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sp>
        <p:nvSpPr>
          <p:cNvPr id="432" name="Google Shape;432;p72"/>
          <p:cNvSpPr/>
          <p:nvPr/>
        </p:nvSpPr>
        <p:spPr>
          <a:xfrm>
            <a:off x="788000" y="2288713"/>
            <a:ext cx="10650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New Data</a:t>
            </a:r>
            <a:endParaRPr b="0" i="0" sz="1200" u="none" cap="none" strike="noStrike">
              <a:solidFill>
                <a:srgbClr val="FFFFFF"/>
              </a:solidFill>
              <a:latin typeface="Open Sans"/>
              <a:ea typeface="Open Sans"/>
              <a:cs typeface="Open Sans"/>
              <a:sym typeface="Open Sans"/>
            </a:endParaRPr>
          </a:p>
        </p:txBody>
      </p:sp>
      <p:sp>
        <p:nvSpPr>
          <p:cNvPr id="433" name="Google Shape;433;p72"/>
          <p:cNvSpPr/>
          <p:nvPr/>
        </p:nvSpPr>
        <p:spPr>
          <a:xfrm>
            <a:off x="5150683" y="2288719"/>
            <a:ext cx="1065000" cy="741000"/>
          </a:xfrm>
          <a:prstGeom prst="roundRect">
            <a:avLst>
              <a:gd fmla="val 16667" name="adj"/>
            </a:avLst>
          </a:prstGeom>
          <a:solidFill>
            <a:srgbClr val="FF9900"/>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p:txBody>
      </p:sp>
      <p:sp>
        <p:nvSpPr>
          <p:cNvPr id="431" name="Google Shape;431;p72"/>
          <p:cNvSpPr/>
          <p:nvPr/>
        </p:nvSpPr>
        <p:spPr>
          <a:xfrm>
            <a:off x="2868018" y="2288713"/>
            <a:ext cx="12678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Data Preparation</a:t>
            </a:r>
            <a:endParaRPr b="0" i="0" sz="1200" u="none" cap="none" strike="noStrike">
              <a:solidFill>
                <a:srgbClr val="FFFFFF"/>
              </a:solidFill>
              <a:latin typeface="Open Sans"/>
              <a:ea typeface="Open Sans"/>
              <a:cs typeface="Open Sans"/>
              <a:sym typeface="Open Sans"/>
            </a:endParaRPr>
          </a:p>
        </p:txBody>
      </p:sp>
      <p:cxnSp>
        <p:nvCxnSpPr>
          <p:cNvPr id="434" name="Google Shape;434;p72"/>
          <p:cNvCxnSpPr>
            <a:stCxn id="433" idx="1"/>
            <a:endCxn id="431" idx="3"/>
          </p:cNvCxnSpPr>
          <p:nvPr/>
        </p:nvCxnSpPr>
        <p:spPr>
          <a:xfrm flipH="1">
            <a:off x="4135783" y="2659219"/>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cxnSp>
        <p:nvCxnSpPr>
          <p:cNvPr id="435" name="Google Shape;435;p72"/>
          <p:cNvCxnSpPr>
            <a:stCxn id="429" idx="1"/>
            <a:endCxn id="433" idx="3"/>
          </p:cNvCxnSpPr>
          <p:nvPr/>
        </p:nvCxnSpPr>
        <p:spPr>
          <a:xfrm flipH="1">
            <a:off x="6215801" y="2659213"/>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sp>
        <p:nvSpPr>
          <p:cNvPr id="436" name="Google Shape;436;p7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Random Splitting</a:t>
            </a:r>
            <a:endParaRPr/>
          </a:p>
        </p:txBody>
      </p:sp>
      <p:sp>
        <p:nvSpPr>
          <p:cNvPr id="442" name="Google Shape;442;p7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443" name="Google Shape;443;p73"/>
          <p:cNvSpPr/>
          <p:nvPr/>
        </p:nvSpPr>
        <p:spPr>
          <a:xfrm>
            <a:off x="3914695" y="1295850"/>
            <a:ext cx="899100" cy="189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 name="Google Shape;444;p73"/>
          <p:cNvSpPr/>
          <p:nvPr/>
        </p:nvSpPr>
        <p:spPr>
          <a:xfrm>
            <a:off x="3914694" y="3325646"/>
            <a:ext cx="899100" cy="985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 name="Google Shape;445;p73"/>
          <p:cNvSpPr txBox="1"/>
          <p:nvPr/>
        </p:nvSpPr>
        <p:spPr>
          <a:xfrm>
            <a:off x="1441004" y="2706585"/>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Arial"/>
                <a:ea typeface="Arial"/>
                <a:cs typeface="Arial"/>
                <a:sym typeface="Arial"/>
              </a:rPr>
              <a:t>DATA</a:t>
            </a:r>
            <a:endParaRPr b="0" i="0" sz="1700" u="none" cap="none" strike="noStrike">
              <a:solidFill>
                <a:srgbClr val="FFFFFF"/>
              </a:solidFill>
              <a:latin typeface="Arial"/>
              <a:ea typeface="Arial"/>
              <a:cs typeface="Arial"/>
              <a:sym typeface="Arial"/>
            </a:endParaRPr>
          </a:p>
        </p:txBody>
      </p:sp>
      <p:sp>
        <p:nvSpPr>
          <p:cNvPr id="446" name="Google Shape;446;p73"/>
          <p:cNvSpPr txBox="1"/>
          <p:nvPr/>
        </p:nvSpPr>
        <p:spPr>
          <a:xfrm>
            <a:off x="3650999" y="1636232"/>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Training</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47" name="Google Shape;447;p73"/>
          <p:cNvSpPr txBox="1"/>
          <p:nvPr/>
        </p:nvSpPr>
        <p:spPr>
          <a:xfrm>
            <a:off x="3650999" y="3246806"/>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Test</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48" name="Google Shape;448;p73"/>
          <p:cNvSpPr/>
          <p:nvPr/>
        </p:nvSpPr>
        <p:spPr>
          <a:xfrm>
            <a:off x="2749544" y="2109625"/>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9" name="Google Shape;449;p73"/>
          <p:cNvSpPr txBox="1"/>
          <p:nvPr/>
        </p:nvSpPr>
        <p:spPr>
          <a:xfrm>
            <a:off x="2481100" y="884407"/>
            <a:ext cx="15000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Split the data into Training and Test</a:t>
            </a:r>
            <a:endParaRPr b="0" i="0" sz="1200" u="none" cap="none" strike="noStrike">
              <a:solidFill>
                <a:srgbClr val="000000"/>
              </a:solidFill>
              <a:latin typeface="Open Sans"/>
              <a:ea typeface="Open Sans"/>
              <a:cs typeface="Open Sans"/>
              <a:sym typeface="Open Sans"/>
            </a:endParaRPr>
          </a:p>
        </p:txBody>
      </p:sp>
      <p:sp>
        <p:nvSpPr>
          <p:cNvPr id="450" name="Google Shape;450;p73"/>
          <p:cNvSpPr/>
          <p:nvPr/>
        </p:nvSpPr>
        <p:spPr>
          <a:xfrm>
            <a:off x="2991513" y="1488506"/>
            <a:ext cx="204000" cy="375300"/>
          </a:xfrm>
          <a:prstGeom prst="downArrow">
            <a:avLst>
              <a:gd fmla="val 50000" name="adj1"/>
              <a:gd fmla="val 50000" name="adj2"/>
            </a:avLst>
          </a:prstGeom>
          <a:solidFill>
            <a:srgbClr val="535353"/>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1" name="Google Shape;451;p73"/>
          <p:cNvSpPr txBox="1"/>
          <p:nvPr/>
        </p:nvSpPr>
        <p:spPr>
          <a:xfrm>
            <a:off x="2738350" y="3026576"/>
            <a:ext cx="1500000" cy="639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Random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Splitting</a:t>
            </a:r>
            <a:endParaRPr b="0" i="0" sz="1200" u="none" cap="none" strike="noStrike">
              <a:solidFill>
                <a:srgbClr val="000000"/>
              </a:solidFill>
              <a:latin typeface="Open Sans"/>
              <a:ea typeface="Open Sans"/>
              <a:cs typeface="Open Sans"/>
              <a:sym typeface="Open Sans"/>
            </a:endParaRPr>
          </a:p>
        </p:txBody>
      </p:sp>
      <p:sp>
        <p:nvSpPr>
          <p:cNvPr id="452" name="Google Shape;452;p73"/>
          <p:cNvSpPr/>
          <p:nvPr/>
        </p:nvSpPr>
        <p:spPr>
          <a:xfrm>
            <a:off x="2757213" y="3663313"/>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3" name="Google Shape;453;p73"/>
          <p:cNvSpPr/>
          <p:nvPr/>
        </p:nvSpPr>
        <p:spPr>
          <a:xfrm>
            <a:off x="1312384" y="1459303"/>
            <a:ext cx="899100" cy="27486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4" name="Google Shape;454;p73"/>
          <p:cNvSpPr txBox="1"/>
          <p:nvPr/>
        </p:nvSpPr>
        <p:spPr>
          <a:xfrm>
            <a:off x="1441004" y="2706585"/>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55" name="Google Shape;455;p73"/>
          <p:cNvSpPr/>
          <p:nvPr/>
        </p:nvSpPr>
        <p:spPr>
          <a:xfrm>
            <a:off x="1310750" y="24624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6" name="Google Shape;456;p73"/>
          <p:cNvSpPr/>
          <p:nvPr/>
        </p:nvSpPr>
        <p:spPr>
          <a:xfrm>
            <a:off x="1310750" y="30720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7" name="Google Shape;457;p73"/>
          <p:cNvSpPr/>
          <p:nvPr/>
        </p:nvSpPr>
        <p:spPr>
          <a:xfrm>
            <a:off x="1310750" y="35292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8" name="Google Shape;458;p73"/>
          <p:cNvSpPr/>
          <p:nvPr/>
        </p:nvSpPr>
        <p:spPr>
          <a:xfrm>
            <a:off x="1310750" y="18147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9" name="Google Shape;459;p73"/>
          <p:cNvSpPr/>
          <p:nvPr/>
        </p:nvSpPr>
        <p:spPr>
          <a:xfrm>
            <a:off x="1310750" y="38721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cxnSp>
        <p:nvCxnSpPr>
          <p:cNvPr id="460" name="Google Shape;460;p73"/>
          <p:cNvCxnSpPr>
            <a:stCxn id="458" idx="3"/>
            <a:endCxn id="452" idx="1"/>
          </p:cNvCxnSpPr>
          <p:nvPr/>
        </p:nvCxnSpPr>
        <p:spPr>
          <a:xfrm>
            <a:off x="2209850" y="1888200"/>
            <a:ext cx="547500" cy="19422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1" name="Google Shape;461;p73"/>
          <p:cNvCxnSpPr>
            <a:stCxn id="455" idx="3"/>
            <a:endCxn id="452" idx="1"/>
          </p:cNvCxnSpPr>
          <p:nvPr/>
        </p:nvCxnSpPr>
        <p:spPr>
          <a:xfrm>
            <a:off x="2209850" y="2535900"/>
            <a:ext cx="547500" cy="12945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2" name="Google Shape;462;p73"/>
          <p:cNvCxnSpPr>
            <a:stCxn id="456" idx="3"/>
            <a:endCxn id="452" idx="1"/>
          </p:cNvCxnSpPr>
          <p:nvPr/>
        </p:nvCxnSpPr>
        <p:spPr>
          <a:xfrm>
            <a:off x="2209850" y="3145500"/>
            <a:ext cx="547500" cy="6849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3" name="Google Shape;463;p73"/>
          <p:cNvCxnSpPr>
            <a:stCxn id="457" idx="3"/>
            <a:endCxn id="452" idx="1"/>
          </p:cNvCxnSpPr>
          <p:nvPr/>
        </p:nvCxnSpPr>
        <p:spPr>
          <a:xfrm>
            <a:off x="2209850" y="3602700"/>
            <a:ext cx="547500" cy="2277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4" name="Google Shape;464;p73"/>
          <p:cNvCxnSpPr>
            <a:stCxn id="459" idx="3"/>
            <a:endCxn id="452" idx="1"/>
          </p:cNvCxnSpPr>
          <p:nvPr/>
        </p:nvCxnSpPr>
        <p:spPr>
          <a:xfrm flipH="1" rot="10800000">
            <a:off x="2209850" y="3830400"/>
            <a:ext cx="547500" cy="115200"/>
          </a:xfrm>
          <a:prstGeom prst="curvedConnector3">
            <a:avLst>
              <a:gd fmla="val 50001" name="adj1"/>
            </a:avLst>
          </a:prstGeom>
          <a:noFill/>
          <a:ln cap="flat" cmpd="sng" w="38100">
            <a:solidFill>
              <a:srgbClr val="A7A7A7"/>
            </a:solidFill>
            <a:prstDash val="solid"/>
            <a:round/>
            <a:headEnd len="sm" w="sm" type="none"/>
            <a:tailEnd len="sm" w="sm" type="none"/>
          </a:ln>
        </p:spPr>
      </p:cxnSp>
      <p:sp>
        <p:nvSpPr>
          <p:cNvPr id="465" name="Google Shape;465;p73"/>
          <p:cNvSpPr txBox="1"/>
          <p:nvPr/>
        </p:nvSpPr>
        <p:spPr>
          <a:xfrm>
            <a:off x="5240134" y="1822397"/>
            <a:ext cx="6321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Train</a:t>
            </a:r>
            <a:endParaRPr b="0" i="0" sz="1400" u="none" cap="none" strike="noStrike">
              <a:solidFill>
                <a:srgbClr val="000000"/>
              </a:solidFill>
              <a:latin typeface="Open Sans"/>
              <a:ea typeface="Open Sans"/>
              <a:cs typeface="Open Sans"/>
              <a:sym typeface="Open Sans"/>
            </a:endParaRPr>
          </a:p>
        </p:txBody>
      </p:sp>
      <p:sp>
        <p:nvSpPr>
          <p:cNvPr id="466" name="Google Shape;466;p73"/>
          <p:cNvSpPr/>
          <p:nvPr/>
        </p:nvSpPr>
        <p:spPr>
          <a:xfrm>
            <a:off x="5219891" y="2115966"/>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7" name="Google Shape;467;p73"/>
          <p:cNvSpPr/>
          <p:nvPr/>
        </p:nvSpPr>
        <p:spPr>
          <a:xfrm>
            <a:off x="5219891" y="3676241"/>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8" name="Google Shape;468;p73"/>
          <p:cNvSpPr/>
          <p:nvPr/>
        </p:nvSpPr>
        <p:spPr>
          <a:xfrm>
            <a:off x="6348400" y="1884666"/>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Model</a:t>
            </a:r>
            <a:endParaRPr b="0" i="0" sz="1300" u="none" cap="none" strike="noStrike">
              <a:solidFill>
                <a:srgbClr val="FFFFFF"/>
              </a:solidFill>
              <a:latin typeface="Open Sans"/>
              <a:ea typeface="Open Sans"/>
              <a:cs typeface="Open Sans"/>
              <a:sym typeface="Open Sans"/>
            </a:endParaRPr>
          </a:p>
        </p:txBody>
      </p:sp>
      <p:sp>
        <p:nvSpPr>
          <p:cNvPr id="469" name="Google Shape;469;p73"/>
          <p:cNvSpPr/>
          <p:nvPr/>
        </p:nvSpPr>
        <p:spPr>
          <a:xfrm rot="5400000">
            <a:off x="6876150" y="2930965"/>
            <a:ext cx="409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0" name="Google Shape;470;p73"/>
          <p:cNvSpPr/>
          <p:nvPr/>
        </p:nvSpPr>
        <p:spPr>
          <a:xfrm>
            <a:off x="6348400" y="3444941"/>
            <a:ext cx="1388400" cy="796500"/>
          </a:xfrm>
          <a:prstGeom prst="roundRect">
            <a:avLst>
              <a:gd fmla="val 16667" name="adj"/>
            </a:avLst>
          </a:prstGeom>
          <a:solidFill>
            <a:schemeClr val="accent4"/>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Evaluate</a:t>
            </a:r>
            <a:endParaRPr b="0" i="0" sz="14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Model</a:t>
            </a:r>
            <a:endParaRPr b="0" i="0" sz="14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Bias - Variance tradeoff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Contents</a:t>
            </a:r>
            <a:endParaRPr/>
          </a:p>
        </p:txBody>
      </p:sp>
      <p:sp>
        <p:nvSpPr>
          <p:cNvPr id="266" name="Google Shape;266;p5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20000"/>
          </a:bodyPr>
          <a:lstStyle/>
          <a:p>
            <a:pPr indent="-328453" lvl="0" marL="457200" rtl="0" algn="l">
              <a:spcBef>
                <a:spcPts val="800"/>
              </a:spcBef>
              <a:spcAft>
                <a:spcPts val="0"/>
              </a:spcAft>
              <a:buSzPct val="100000"/>
              <a:buChar char="•"/>
            </a:pPr>
            <a:r>
              <a:rPr lang="en" sz="1700"/>
              <a:t>Intro to Machine Learning</a:t>
            </a:r>
            <a:endParaRPr sz="1700"/>
          </a:p>
          <a:p>
            <a:pPr indent="-328453" lvl="0" marL="457200" rtl="0" algn="l">
              <a:spcBef>
                <a:spcPts val="1000"/>
              </a:spcBef>
              <a:spcAft>
                <a:spcPts val="0"/>
              </a:spcAft>
              <a:buSzPct val="100000"/>
              <a:buChar char="•"/>
            </a:pPr>
            <a:r>
              <a:rPr lang="en" sz="1700"/>
              <a:t>Types of Machine Learning</a:t>
            </a:r>
            <a:endParaRPr sz="1700"/>
          </a:p>
          <a:p>
            <a:pPr indent="-328453" lvl="0" marL="457200" rtl="0" algn="l">
              <a:spcBef>
                <a:spcPts val="1000"/>
              </a:spcBef>
              <a:spcAft>
                <a:spcPts val="0"/>
              </a:spcAft>
              <a:buSzPct val="100000"/>
              <a:buChar char="•"/>
            </a:pPr>
            <a:r>
              <a:rPr lang="en" sz="1700"/>
              <a:t>Machine Learning Pipelines</a:t>
            </a:r>
            <a:endParaRPr sz="1700"/>
          </a:p>
          <a:p>
            <a:pPr indent="-328453" lvl="0" marL="457200" rtl="0" algn="l">
              <a:spcBef>
                <a:spcPts val="1000"/>
              </a:spcBef>
              <a:spcAft>
                <a:spcPts val="0"/>
              </a:spcAft>
              <a:buSzPct val="100000"/>
              <a:buChar char="•"/>
            </a:pPr>
            <a:r>
              <a:rPr lang="en" sz="1700"/>
              <a:t>Bias - Variance tradeoff</a:t>
            </a:r>
            <a:endParaRPr sz="1700"/>
          </a:p>
          <a:p>
            <a:pPr indent="-328453" lvl="0" marL="457200" rtl="0" algn="l">
              <a:spcBef>
                <a:spcPts val="1000"/>
              </a:spcBef>
              <a:spcAft>
                <a:spcPts val="0"/>
              </a:spcAft>
              <a:buSzPct val="100000"/>
              <a:buChar char="•"/>
            </a:pPr>
            <a:r>
              <a:rPr lang="en" sz="1700"/>
              <a:t>Cross Validation</a:t>
            </a:r>
            <a:endParaRPr sz="1700"/>
          </a:p>
          <a:p>
            <a:pPr indent="-328453" lvl="0" marL="457200" rtl="0" algn="l">
              <a:spcBef>
                <a:spcPts val="1000"/>
              </a:spcBef>
              <a:spcAft>
                <a:spcPts val="0"/>
              </a:spcAft>
              <a:buSzPct val="100000"/>
              <a:buChar char="•"/>
            </a:pPr>
            <a:r>
              <a:rPr lang="en" sz="1700"/>
              <a:t>Optimization</a:t>
            </a:r>
            <a:endParaRPr sz="1700"/>
          </a:p>
          <a:p>
            <a:pPr indent="-328453" lvl="0" marL="457200" rtl="0" algn="l">
              <a:spcBef>
                <a:spcPts val="1000"/>
              </a:spcBef>
              <a:spcAft>
                <a:spcPts val="0"/>
              </a:spcAft>
              <a:buSzPct val="100000"/>
              <a:buChar char="•"/>
            </a:pPr>
            <a:r>
              <a:rPr lang="en" sz="1700"/>
              <a:t>Data Transformations</a:t>
            </a:r>
            <a:endParaRPr sz="1700"/>
          </a:p>
          <a:p>
            <a:pPr indent="-328453" lvl="0" marL="457200" rtl="0" algn="l">
              <a:spcBef>
                <a:spcPts val="1000"/>
              </a:spcBef>
              <a:spcAft>
                <a:spcPts val="0"/>
              </a:spcAft>
              <a:buSzPct val="100000"/>
              <a:buChar char="•"/>
            </a:pPr>
            <a:r>
              <a:rPr lang="en" sz="1700"/>
              <a:t>Classification Performance Metrics</a:t>
            </a:r>
            <a:endParaRPr sz="1700"/>
          </a:p>
          <a:p>
            <a:pPr indent="-328453" lvl="0" marL="457200" rtl="0" algn="l">
              <a:spcBef>
                <a:spcPts val="1000"/>
              </a:spcBef>
              <a:spcAft>
                <a:spcPts val="0"/>
              </a:spcAft>
              <a:buSzPct val="100000"/>
              <a:buChar char="•"/>
            </a:pPr>
            <a:r>
              <a:rPr lang="en" sz="1700"/>
              <a:t>Imbalanced datasets</a:t>
            </a:r>
            <a:endParaRPr sz="1700"/>
          </a:p>
          <a:p>
            <a:pPr indent="-328453" lvl="0" marL="457200" rtl="0" algn="l">
              <a:spcBef>
                <a:spcPts val="1000"/>
              </a:spcBef>
              <a:spcAft>
                <a:spcPts val="0"/>
              </a:spcAft>
              <a:buSzPct val="100000"/>
              <a:buChar char="•"/>
            </a:pPr>
            <a:r>
              <a:rPr lang="en" sz="1700"/>
              <a:t>Imputation</a:t>
            </a:r>
            <a:endParaRPr sz="1700"/>
          </a:p>
          <a:p>
            <a:pPr indent="-328453" lvl="0" marL="457200" rtl="0" algn="l">
              <a:spcBef>
                <a:spcPts val="1000"/>
              </a:spcBef>
              <a:spcAft>
                <a:spcPts val="1000"/>
              </a:spcAft>
              <a:buSzPct val="100000"/>
              <a:buChar char="•"/>
            </a:pPr>
            <a:r>
              <a:rPr lang="en" sz="1700"/>
              <a:t>Improving model performance</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481" name="Google Shape;481;p75"/>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Bias</a:t>
            </a:r>
            <a:r>
              <a:rPr lang="en"/>
              <a:t>: The difference between the average prediction of the model and the real value, high bias means the model </a:t>
            </a:r>
            <a:r>
              <a:rPr b="1" lang="en"/>
              <a:t>“doesn’t pay” attention</a:t>
            </a:r>
            <a:r>
              <a:rPr lang="en"/>
              <a:t> to the dataset and is oversimplified, leads to high error rates in the training and the test set</a:t>
            </a:r>
            <a:endParaRPr/>
          </a:p>
          <a:p>
            <a:pPr indent="0" lvl="0" marL="0" rtl="0" algn="l">
              <a:lnSpc>
                <a:spcPct val="115000"/>
              </a:lnSpc>
              <a:spcBef>
                <a:spcPts val="1600"/>
              </a:spcBef>
              <a:spcAft>
                <a:spcPts val="0"/>
              </a:spcAft>
              <a:buSzPts val="1400"/>
              <a:buNone/>
            </a:pPr>
            <a:r>
              <a:rPr b="1" lang="en"/>
              <a:t>Variance</a:t>
            </a:r>
            <a:r>
              <a:rPr lang="en"/>
              <a:t>: The ability of the model to generalize, models with high variance </a:t>
            </a:r>
            <a:r>
              <a:rPr b="1" lang="en"/>
              <a:t>“pay a lot” of attention</a:t>
            </a:r>
            <a:r>
              <a:rPr lang="en"/>
              <a:t> to the training set and does not generalize well to unseen data (high error on test set)</a:t>
            </a:r>
            <a:endParaRPr/>
          </a:p>
          <a:p>
            <a:pPr indent="0" lvl="0" marL="0" rtl="0" algn="l">
              <a:lnSpc>
                <a:spcPct val="115000"/>
              </a:lnSpc>
              <a:spcBef>
                <a:spcPts val="1600"/>
              </a:spcBef>
              <a:spcAft>
                <a:spcPts val="500"/>
              </a:spcAft>
              <a:buSzPts val="1400"/>
              <a:buNone/>
            </a:pPr>
            <a:r>
              <a:rPr lang="en"/>
              <a:t>So it is important to find a tradeoff between these 2 variables!</a:t>
            </a:r>
            <a:endParaRPr/>
          </a:p>
        </p:txBody>
      </p:sp>
      <p:sp>
        <p:nvSpPr>
          <p:cNvPr id="482" name="Google Shape;482;p7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488" name="Google Shape;488;p76"/>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Suppose we have Y=f(X) + e, the expected square error is:</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rPr lang="en"/>
              <a:t>By expanding the equation, we get:</a:t>
            </a:r>
            <a:endParaRPr/>
          </a:p>
        </p:txBody>
      </p:sp>
      <p:sp>
        <p:nvSpPr>
          <p:cNvPr id="489" name="Google Shape;489;p7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490" name="Google Shape;490;p76"/>
          <p:cNvPicPr preferRelativeResize="0"/>
          <p:nvPr/>
        </p:nvPicPr>
        <p:blipFill rotWithShape="1">
          <a:blip r:embed="rId3">
            <a:alphaModFix/>
          </a:blip>
          <a:srcRect b="0" l="0" r="0" t="0"/>
          <a:stretch/>
        </p:blipFill>
        <p:spPr>
          <a:xfrm>
            <a:off x="560625" y="1476913"/>
            <a:ext cx="2487301" cy="617538"/>
          </a:xfrm>
          <a:prstGeom prst="rect">
            <a:avLst/>
          </a:prstGeom>
          <a:noFill/>
          <a:ln>
            <a:noFill/>
          </a:ln>
        </p:spPr>
      </p:pic>
      <p:pic>
        <p:nvPicPr>
          <p:cNvPr id="491" name="Google Shape;491;p76"/>
          <p:cNvPicPr preferRelativeResize="0"/>
          <p:nvPr/>
        </p:nvPicPr>
        <p:blipFill rotWithShape="1">
          <a:blip r:embed="rId4">
            <a:alphaModFix/>
          </a:blip>
          <a:srcRect b="0" l="0" r="0" t="0"/>
          <a:stretch/>
        </p:blipFill>
        <p:spPr>
          <a:xfrm>
            <a:off x="640724" y="2773087"/>
            <a:ext cx="5023100" cy="945625"/>
          </a:xfrm>
          <a:prstGeom prst="rect">
            <a:avLst/>
          </a:prstGeom>
          <a:noFill/>
          <a:ln>
            <a:noFill/>
          </a:ln>
        </p:spPr>
      </p:pic>
      <p:sp>
        <p:nvSpPr>
          <p:cNvPr id="492" name="Google Shape;492;p76"/>
          <p:cNvSpPr txBox="1"/>
          <p:nvPr/>
        </p:nvSpPr>
        <p:spPr>
          <a:xfrm>
            <a:off x="7656400" y="4803863"/>
            <a:ext cx="712500" cy="196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5"/>
              </a:rPr>
              <a:t>Source</a:t>
            </a:r>
            <a:endParaRPr b="0" i="0" sz="1000" u="none" cap="none" strike="noStrike">
              <a:solidFill>
                <a:srgbClr val="000000"/>
              </a:solidFill>
              <a:latin typeface="Open Sans"/>
              <a:ea typeface="Open Sans"/>
              <a:cs typeface="Open Sans"/>
              <a:sym typeface="Open Sans"/>
            </a:endParaRPr>
          </a:p>
        </p:txBody>
      </p:sp>
      <p:grpSp>
        <p:nvGrpSpPr>
          <p:cNvPr id="493" name="Google Shape;493;p76"/>
          <p:cNvGrpSpPr/>
          <p:nvPr/>
        </p:nvGrpSpPr>
        <p:grpSpPr>
          <a:xfrm>
            <a:off x="5734362" y="1112559"/>
            <a:ext cx="3168319" cy="2859193"/>
            <a:chOff x="5875050" y="2421224"/>
            <a:chExt cx="7318825" cy="6740200"/>
          </a:xfrm>
        </p:grpSpPr>
        <p:pic>
          <p:nvPicPr>
            <p:cNvPr id="494" name="Google Shape;494;p76"/>
            <p:cNvPicPr preferRelativeResize="0"/>
            <p:nvPr/>
          </p:nvPicPr>
          <p:blipFill rotWithShape="1">
            <a:blip r:embed="rId6">
              <a:alphaModFix/>
            </a:blip>
            <a:srcRect b="0" l="0" r="0" t="0"/>
            <a:stretch/>
          </p:blipFill>
          <p:spPr>
            <a:xfrm>
              <a:off x="5875050" y="2421224"/>
              <a:ext cx="7318825" cy="6740200"/>
            </a:xfrm>
            <a:prstGeom prst="rect">
              <a:avLst/>
            </a:prstGeom>
            <a:noFill/>
            <a:ln>
              <a:noFill/>
            </a:ln>
          </p:spPr>
        </p:pic>
        <p:sp>
          <p:nvSpPr>
            <p:cNvPr id="495" name="Google Shape;495;p76"/>
            <p:cNvSpPr/>
            <p:nvPr/>
          </p:nvSpPr>
          <p:spPr>
            <a:xfrm>
              <a:off x="6012625" y="8035850"/>
              <a:ext cx="1624200" cy="698100"/>
            </a:xfrm>
            <a:prstGeom prst="rect">
              <a:avLst/>
            </a:prstGeom>
            <a:solidFill>
              <a:srgbClr val="FFFFFF"/>
            </a:solidFill>
            <a:ln cap="flat" cmpd="sng" w="47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496" name="Google Shape;496;p76"/>
          <p:cNvSpPr/>
          <p:nvPr/>
        </p:nvSpPr>
        <p:spPr>
          <a:xfrm>
            <a:off x="6256793" y="2716740"/>
            <a:ext cx="1140600" cy="908400"/>
          </a:xfrm>
          <a:prstGeom prst="rect">
            <a:avLst/>
          </a:prstGeom>
          <a:noFill/>
          <a:ln cap="flat" cmpd="sng" w="19050">
            <a:solidFill>
              <a:srgbClr val="00FF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502" name="Google Shape;502;p77"/>
          <p:cNvSpPr txBox="1"/>
          <p:nvPr>
            <p:ph idx="1" type="body"/>
          </p:nvPr>
        </p:nvSpPr>
        <p:spPr>
          <a:xfrm>
            <a:off x="311700" y="928100"/>
            <a:ext cx="3695100" cy="2895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If our model is too simple and has very few parameters then it may have high bias and low variance </a:t>
            </a:r>
            <a:endParaRPr/>
          </a:p>
          <a:p>
            <a:pPr indent="-203200" lvl="0" marL="228600" rtl="0" algn="l">
              <a:lnSpc>
                <a:spcPct val="115000"/>
              </a:lnSpc>
              <a:spcBef>
                <a:spcPts val="500"/>
              </a:spcBef>
              <a:spcAft>
                <a:spcPts val="0"/>
              </a:spcAft>
              <a:buSzPts val="1400"/>
              <a:buChar char="●"/>
            </a:pPr>
            <a:r>
              <a:rPr lang="en"/>
              <a:t>If our model has large number of parameters then it’s going to have high variance and low bias</a:t>
            </a:r>
            <a:endParaRPr/>
          </a:p>
          <a:p>
            <a:pPr indent="-203200" lvl="0" marL="228600" rtl="0" algn="l">
              <a:lnSpc>
                <a:spcPct val="115000"/>
              </a:lnSpc>
              <a:spcBef>
                <a:spcPts val="500"/>
              </a:spcBef>
              <a:spcAft>
                <a:spcPts val="500"/>
              </a:spcAft>
              <a:buSzPts val="1400"/>
              <a:buChar char="●"/>
            </a:pPr>
            <a:r>
              <a:rPr lang="en"/>
              <a:t>So we need to find the right balance without overfitting and underfitting the data</a:t>
            </a:r>
            <a:endParaRPr/>
          </a:p>
        </p:txBody>
      </p:sp>
      <p:sp>
        <p:nvSpPr>
          <p:cNvPr id="503" name="Google Shape;503;p7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04" name="Google Shape;504;p77"/>
          <p:cNvSpPr txBox="1"/>
          <p:nvPr/>
        </p:nvSpPr>
        <p:spPr>
          <a:xfrm>
            <a:off x="7673875" y="4810225"/>
            <a:ext cx="8121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05" name="Google Shape;505;p77"/>
          <p:cNvPicPr preferRelativeResize="0"/>
          <p:nvPr/>
        </p:nvPicPr>
        <p:blipFill rotWithShape="1">
          <a:blip r:embed="rId4">
            <a:alphaModFix/>
          </a:blip>
          <a:srcRect b="0" l="8680" r="7937" t="0"/>
          <a:stretch/>
        </p:blipFill>
        <p:spPr>
          <a:xfrm>
            <a:off x="4320363" y="843125"/>
            <a:ext cx="4165613" cy="33683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Underfitting example</a:t>
            </a:r>
            <a:endParaRPr/>
          </a:p>
        </p:txBody>
      </p:sp>
      <p:sp>
        <p:nvSpPr>
          <p:cNvPr id="511" name="Google Shape;511;p78"/>
          <p:cNvSpPr txBox="1"/>
          <p:nvPr>
            <p:ph idx="1" type="body"/>
          </p:nvPr>
        </p:nvSpPr>
        <p:spPr>
          <a:xfrm>
            <a:off x="311700" y="928100"/>
            <a:ext cx="8520600" cy="11262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Happens when the model can't capture the underlying pattern in the data (high bias - low variance)</a:t>
            </a:r>
            <a:endParaRPr/>
          </a:p>
          <a:p>
            <a:pPr indent="-203200" lvl="0" marL="228600" rtl="0" algn="l">
              <a:lnSpc>
                <a:spcPct val="115000"/>
              </a:lnSpc>
              <a:spcBef>
                <a:spcPts val="0"/>
              </a:spcBef>
              <a:spcAft>
                <a:spcPts val="0"/>
              </a:spcAft>
              <a:buSzPts val="1400"/>
              <a:buChar char="●"/>
            </a:pPr>
            <a:r>
              <a:rPr lang="en"/>
              <a:t>It happens when we don't have enough data for the model to train to</a:t>
            </a:r>
            <a:endParaRPr/>
          </a:p>
          <a:p>
            <a:pPr indent="-203200" lvl="0" marL="228600" rtl="0" algn="l">
              <a:lnSpc>
                <a:spcPct val="115000"/>
              </a:lnSpc>
              <a:spcBef>
                <a:spcPts val="0"/>
              </a:spcBef>
              <a:spcAft>
                <a:spcPts val="0"/>
              </a:spcAft>
              <a:buSzPts val="1400"/>
              <a:buChar char="●"/>
            </a:pPr>
            <a:r>
              <a:rPr lang="en"/>
              <a:t>When we build a linear model to capture non-linear data</a:t>
            </a:r>
            <a:endParaRPr/>
          </a:p>
          <a:p>
            <a:pPr indent="0" lvl="0" marL="0" rtl="0" algn="l">
              <a:lnSpc>
                <a:spcPct val="115000"/>
              </a:lnSpc>
              <a:spcBef>
                <a:spcPts val="1600"/>
              </a:spcBef>
              <a:spcAft>
                <a:spcPts val="1600"/>
              </a:spcAft>
              <a:buSzPts val="1400"/>
              <a:buNone/>
            </a:pPr>
            <a:r>
              <a:t/>
            </a:r>
            <a:endParaRPr/>
          </a:p>
        </p:txBody>
      </p:sp>
      <p:sp>
        <p:nvSpPr>
          <p:cNvPr id="512" name="Google Shape;512;p7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13" name="Google Shape;513;p78"/>
          <p:cNvSpPr txBox="1"/>
          <p:nvPr/>
        </p:nvSpPr>
        <p:spPr>
          <a:xfrm>
            <a:off x="7577100" y="4784075"/>
            <a:ext cx="8337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14" name="Google Shape;514;p78"/>
          <p:cNvPicPr preferRelativeResize="0"/>
          <p:nvPr/>
        </p:nvPicPr>
        <p:blipFill rotWithShape="1">
          <a:blip r:embed="rId4">
            <a:alphaModFix/>
          </a:blip>
          <a:srcRect b="0" l="0" r="50925" t="0"/>
          <a:stretch/>
        </p:blipFill>
        <p:spPr>
          <a:xfrm>
            <a:off x="5751700" y="2054188"/>
            <a:ext cx="1884950" cy="2361274"/>
          </a:xfrm>
          <a:prstGeom prst="rect">
            <a:avLst/>
          </a:prstGeom>
          <a:noFill/>
          <a:ln cap="flat" cmpd="sng" w="19050">
            <a:solidFill>
              <a:srgbClr val="000000"/>
            </a:solidFill>
            <a:prstDash val="solid"/>
            <a:round/>
            <a:headEnd len="sm" w="sm" type="none"/>
            <a:tailEnd len="sm" w="sm" type="none"/>
          </a:ln>
        </p:spPr>
      </p:pic>
      <p:pic>
        <p:nvPicPr>
          <p:cNvPr id="515" name="Google Shape;515;p78"/>
          <p:cNvPicPr preferRelativeResize="0"/>
          <p:nvPr/>
        </p:nvPicPr>
        <p:blipFill rotWithShape="1">
          <a:blip r:embed="rId5">
            <a:alphaModFix/>
          </a:blip>
          <a:srcRect b="11157" l="8062" r="63516" t="31148"/>
          <a:stretch/>
        </p:blipFill>
        <p:spPr>
          <a:xfrm>
            <a:off x="1320300" y="2054300"/>
            <a:ext cx="2598525" cy="2647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Overfitting example</a:t>
            </a:r>
            <a:endParaRPr/>
          </a:p>
        </p:txBody>
      </p:sp>
      <p:sp>
        <p:nvSpPr>
          <p:cNvPr id="521" name="Google Shape;521;p79"/>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Overfit happens when we have low bias - high variance</a:t>
            </a:r>
            <a:endParaRPr/>
          </a:p>
          <a:p>
            <a:pPr indent="-203200" lvl="0" marL="228600" rtl="0" algn="l">
              <a:lnSpc>
                <a:spcPct val="115000"/>
              </a:lnSpc>
              <a:spcBef>
                <a:spcPts val="0"/>
              </a:spcBef>
              <a:spcAft>
                <a:spcPts val="0"/>
              </a:spcAft>
              <a:buSzPts val="1400"/>
              <a:buChar char="●"/>
            </a:pPr>
            <a:r>
              <a:rPr lang="en"/>
              <a:t>The model captures the noise along with the data</a:t>
            </a:r>
            <a:endParaRPr/>
          </a:p>
          <a:p>
            <a:pPr indent="-203200" lvl="0" marL="228600" rtl="0" algn="l">
              <a:lnSpc>
                <a:spcPct val="115000"/>
              </a:lnSpc>
              <a:spcBef>
                <a:spcPts val="0"/>
              </a:spcBef>
              <a:spcAft>
                <a:spcPts val="0"/>
              </a:spcAft>
              <a:buSzPts val="1400"/>
              <a:buChar char="●"/>
            </a:pPr>
            <a:r>
              <a:rPr lang="en"/>
              <a:t>When a model is too complex for the data, it is prone to overfitting (e.g., Neural Networks)</a:t>
            </a:r>
            <a:endParaRPr/>
          </a:p>
        </p:txBody>
      </p:sp>
      <p:sp>
        <p:nvSpPr>
          <p:cNvPr id="522" name="Google Shape;522;p7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23" name="Google Shape;523;p79"/>
          <p:cNvSpPr txBox="1"/>
          <p:nvPr/>
        </p:nvSpPr>
        <p:spPr>
          <a:xfrm>
            <a:off x="7501650" y="4784075"/>
            <a:ext cx="8337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24" name="Google Shape;524;p79"/>
          <p:cNvPicPr preferRelativeResize="0"/>
          <p:nvPr/>
        </p:nvPicPr>
        <p:blipFill rotWithShape="1">
          <a:blip r:embed="rId4">
            <a:alphaModFix/>
          </a:blip>
          <a:srcRect b="0" l="50320" r="0" t="0"/>
          <a:stretch/>
        </p:blipFill>
        <p:spPr>
          <a:xfrm>
            <a:off x="5512902" y="2089288"/>
            <a:ext cx="1908239" cy="2361274"/>
          </a:xfrm>
          <a:prstGeom prst="rect">
            <a:avLst/>
          </a:prstGeom>
          <a:noFill/>
          <a:ln cap="flat" cmpd="sng" w="19050">
            <a:solidFill>
              <a:srgbClr val="000000"/>
            </a:solidFill>
            <a:prstDash val="solid"/>
            <a:round/>
            <a:headEnd len="sm" w="sm" type="none"/>
            <a:tailEnd len="sm" w="sm" type="none"/>
          </a:ln>
        </p:spPr>
      </p:pic>
      <p:pic>
        <p:nvPicPr>
          <p:cNvPr id="525" name="Google Shape;525;p79"/>
          <p:cNvPicPr preferRelativeResize="0"/>
          <p:nvPr/>
        </p:nvPicPr>
        <p:blipFill rotWithShape="1">
          <a:blip r:embed="rId5">
            <a:alphaModFix/>
          </a:blip>
          <a:srcRect b="10614" l="64976" r="6680" t="32833"/>
          <a:stretch/>
        </p:blipFill>
        <p:spPr>
          <a:xfrm>
            <a:off x="1397925" y="1972350"/>
            <a:ext cx="2591501" cy="2595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Good fit example</a:t>
            </a:r>
            <a:endParaRPr/>
          </a:p>
        </p:txBody>
      </p:sp>
      <p:sp>
        <p:nvSpPr>
          <p:cNvPr id="531" name="Google Shape;531;p8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532" name="Google Shape;532;p80"/>
          <p:cNvPicPr preferRelativeResize="0"/>
          <p:nvPr/>
        </p:nvPicPr>
        <p:blipFill rotWithShape="1">
          <a:blip r:embed="rId3">
            <a:alphaModFix/>
          </a:blip>
          <a:srcRect b="0" l="13868" r="8219" t="0"/>
          <a:stretch/>
        </p:blipFill>
        <p:spPr>
          <a:xfrm>
            <a:off x="5449875" y="1771650"/>
            <a:ext cx="2226300" cy="1600200"/>
          </a:xfrm>
          <a:prstGeom prst="rect">
            <a:avLst/>
          </a:prstGeom>
          <a:noFill/>
          <a:ln>
            <a:noFill/>
          </a:ln>
        </p:spPr>
      </p:pic>
      <p:pic>
        <p:nvPicPr>
          <p:cNvPr id="533" name="Google Shape;533;p80"/>
          <p:cNvPicPr preferRelativeResize="0"/>
          <p:nvPr/>
        </p:nvPicPr>
        <p:blipFill rotWithShape="1">
          <a:blip r:embed="rId4">
            <a:alphaModFix/>
          </a:blip>
          <a:srcRect b="7460" l="36786" r="34870" t="32374"/>
          <a:stretch/>
        </p:blipFill>
        <p:spPr>
          <a:xfrm>
            <a:off x="1468175" y="1291100"/>
            <a:ext cx="2591501" cy="2761176"/>
          </a:xfrm>
          <a:prstGeom prst="rect">
            <a:avLst/>
          </a:prstGeom>
          <a:noFill/>
          <a:ln>
            <a:noFill/>
          </a:ln>
        </p:spPr>
      </p:pic>
      <p:sp>
        <p:nvSpPr>
          <p:cNvPr id="534" name="Google Shape;534;p80"/>
          <p:cNvSpPr txBox="1"/>
          <p:nvPr/>
        </p:nvSpPr>
        <p:spPr>
          <a:xfrm>
            <a:off x="5407750" y="3694225"/>
            <a:ext cx="21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Low Bias / Low Variance</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1"/>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Cross Validation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2"/>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a:t>
            </a:r>
            <a:endParaRPr/>
          </a:p>
        </p:txBody>
      </p:sp>
      <p:sp>
        <p:nvSpPr>
          <p:cNvPr id="545" name="Google Shape;545;p8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546" name="Google Shape;546;p82"/>
          <p:cNvSpPr txBox="1"/>
          <p:nvPr/>
        </p:nvSpPr>
        <p:spPr>
          <a:xfrm>
            <a:off x="478688" y="886363"/>
            <a:ext cx="8288700" cy="37359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None/>
            </a:pPr>
            <a:r>
              <a:rPr lang="en" sz="1400">
                <a:latin typeface="Open Sans"/>
                <a:ea typeface="Open Sans"/>
                <a:cs typeface="Open Sans"/>
                <a:sym typeface="Open Sans"/>
              </a:rPr>
              <a:t>Cross-validation is a statistical method used to estimate the performance of machine learning models. It is used to protect against </a:t>
            </a:r>
            <a:r>
              <a:rPr lang="en" sz="1400" u="sng">
                <a:latin typeface="Open Sans"/>
                <a:ea typeface="Open Sans"/>
                <a:cs typeface="Open Sans"/>
                <a:sym typeface="Open Sans"/>
              </a:rPr>
              <a:t>overfitting</a:t>
            </a:r>
            <a:r>
              <a:rPr lang="en" sz="1400">
                <a:latin typeface="Open Sans"/>
                <a:ea typeface="Open Sans"/>
                <a:cs typeface="Open Sans"/>
                <a:sym typeface="Open Sans"/>
              </a:rPr>
              <a:t> in a predictive model, particularly in a case where the amount of data may be limited.</a:t>
            </a:r>
            <a:endParaRPr sz="1400">
              <a:latin typeface="Open Sans"/>
              <a:ea typeface="Open Sans"/>
              <a:cs typeface="Open Sans"/>
              <a:sym typeface="Open Sans"/>
            </a:endParaRPr>
          </a:p>
          <a:p>
            <a:pPr indent="0" lvl="0" marL="0" marR="0" rtl="0" algn="l">
              <a:lnSpc>
                <a:spcPct val="115000"/>
              </a:lnSpc>
              <a:spcBef>
                <a:spcPts val="1000"/>
              </a:spcBef>
              <a:spcAft>
                <a:spcPts val="0"/>
              </a:spcAft>
              <a:buNone/>
            </a:pPr>
            <a:r>
              <a:rPr lang="en" sz="1400">
                <a:latin typeface="Open Sans"/>
                <a:ea typeface="Open Sans"/>
                <a:cs typeface="Open Sans"/>
                <a:sym typeface="Open Sans"/>
              </a:rPr>
              <a:t>It has two main steps: splitting the data into subsets (called folds) and rotating the training and validation among them. The splitting technique commonly has the following properties:</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Each fold has approximately the same size.</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Data can be randomly selected in each fold or stratified.</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All folds are used to train the model except one, which is used for validation. That validation fold should be rotated until all folds have become a validation fold once and only once.</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Each example is recommended to be contained in one and only one fold.</a:t>
            </a:r>
            <a:endParaRPr sz="1400">
              <a:latin typeface="Open Sans"/>
              <a:ea typeface="Open Sans"/>
              <a:cs typeface="Open Sans"/>
              <a:sym typeface="Open Sans"/>
            </a:endParaRPr>
          </a:p>
          <a:p>
            <a:pPr indent="0" lvl="0" marL="0" marR="0" rtl="0" algn="l">
              <a:lnSpc>
                <a:spcPct val="115000"/>
              </a:lnSpc>
              <a:spcBef>
                <a:spcPts val="1000"/>
              </a:spcBef>
              <a:spcAft>
                <a:spcPts val="500"/>
              </a:spcAft>
              <a:buNone/>
            </a:pPr>
            <a:r>
              <a:t/>
            </a:r>
            <a:endParaRPr sz="1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3"/>
          <p:cNvSpPr/>
          <p:nvPr/>
        </p:nvSpPr>
        <p:spPr>
          <a:xfrm>
            <a:off x="2477663" y="860838"/>
            <a:ext cx="3556200" cy="2790000"/>
          </a:xfrm>
          <a:prstGeom prst="roundRect">
            <a:avLst>
              <a:gd fmla="val 11023" name="adj"/>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2" name="Google Shape;552;p83"/>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 (k-fold)</a:t>
            </a:r>
            <a:endParaRPr/>
          </a:p>
        </p:txBody>
      </p:sp>
      <p:sp>
        <p:nvSpPr>
          <p:cNvPr id="553" name="Google Shape;553;p8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554" name="Google Shape;554;p83"/>
          <p:cNvSpPr/>
          <p:nvPr/>
        </p:nvSpPr>
        <p:spPr>
          <a:xfrm>
            <a:off x="2591813" y="1212900"/>
            <a:ext cx="835800" cy="22956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5" name="Google Shape;555;p83"/>
          <p:cNvSpPr/>
          <p:nvPr/>
        </p:nvSpPr>
        <p:spPr>
          <a:xfrm>
            <a:off x="2591815" y="3783099"/>
            <a:ext cx="835800" cy="8529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i="0" sz="700" u="none" cap="none" strike="noStrike">
              <a:solidFill>
                <a:srgbClr val="000000"/>
              </a:solidFill>
              <a:latin typeface="Open Sans"/>
              <a:ea typeface="Open Sans"/>
              <a:cs typeface="Open Sans"/>
              <a:sym typeface="Open Sans"/>
            </a:endParaRPr>
          </a:p>
        </p:txBody>
      </p:sp>
      <p:sp>
        <p:nvSpPr>
          <p:cNvPr id="556" name="Google Shape;556;p83"/>
          <p:cNvSpPr txBox="1"/>
          <p:nvPr/>
        </p:nvSpPr>
        <p:spPr>
          <a:xfrm>
            <a:off x="2575090" y="1924686"/>
            <a:ext cx="835800" cy="7938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lang="en" sz="1300">
                <a:solidFill>
                  <a:srgbClr val="FFFFFF"/>
                </a:solidFill>
                <a:latin typeface="Open Sans"/>
                <a:ea typeface="Open Sans"/>
                <a:cs typeface="Open Sans"/>
                <a:sym typeface="Open Sans"/>
              </a:rPr>
              <a:t>CV</a:t>
            </a:r>
            <a:endParaRPr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FFFFFF"/>
              </a:solidFill>
              <a:latin typeface="Open Sans"/>
              <a:ea typeface="Open Sans"/>
              <a:cs typeface="Open Sans"/>
              <a:sym typeface="Open Sans"/>
            </a:endParaRPr>
          </a:p>
        </p:txBody>
      </p:sp>
      <p:sp>
        <p:nvSpPr>
          <p:cNvPr id="557" name="Google Shape;557;p83"/>
          <p:cNvSpPr txBox="1"/>
          <p:nvPr/>
        </p:nvSpPr>
        <p:spPr>
          <a:xfrm>
            <a:off x="2630787" y="4023976"/>
            <a:ext cx="740400" cy="6045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Test</a:t>
            </a:r>
            <a:endParaRPr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FFFFFF"/>
              </a:solidFill>
              <a:latin typeface="Open Sans"/>
              <a:ea typeface="Open Sans"/>
              <a:cs typeface="Open Sans"/>
              <a:sym typeface="Open Sans"/>
            </a:endParaRPr>
          </a:p>
        </p:txBody>
      </p:sp>
      <p:sp>
        <p:nvSpPr>
          <p:cNvPr id="558" name="Google Shape;558;p83"/>
          <p:cNvSpPr/>
          <p:nvPr/>
        </p:nvSpPr>
        <p:spPr>
          <a:xfrm>
            <a:off x="1567172" y="2532191"/>
            <a:ext cx="6252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9" name="Google Shape;559;p83"/>
          <p:cNvSpPr txBox="1"/>
          <p:nvPr/>
        </p:nvSpPr>
        <p:spPr>
          <a:xfrm>
            <a:off x="1463925" y="3356025"/>
            <a:ext cx="791700" cy="553800"/>
          </a:xfrm>
          <a:prstGeom prst="rect">
            <a:avLst/>
          </a:prstGeom>
          <a:noFill/>
          <a:ln>
            <a:noFill/>
          </a:ln>
        </p:spPr>
        <p:txBody>
          <a:bodyPr anchorCtr="0" anchor="ctr" bIns="45725" lIns="45725" spcFirstLastPara="1" rIns="45725" wrap="square" tIns="45725">
            <a:noAutofit/>
          </a:bodyPr>
          <a:lstStyle/>
          <a:p>
            <a:pPr indent="0" lvl="0" marL="0" marR="0" rtl="0" algn="ctr">
              <a:lnSpc>
                <a:spcPct val="115000"/>
              </a:lnSpc>
              <a:spcBef>
                <a:spcPts val="0"/>
              </a:spcBef>
              <a:spcAft>
                <a:spcPts val="0"/>
              </a:spcAft>
              <a:buClr>
                <a:srgbClr val="000000"/>
              </a:buClr>
              <a:buSzPts val="1200"/>
              <a:buFont typeface="Arial"/>
              <a:buNone/>
            </a:pPr>
            <a:r>
              <a:rPr i="0" lang="en" sz="1000" u="none" cap="none" strike="noStrike">
                <a:solidFill>
                  <a:srgbClr val="000000"/>
                </a:solidFill>
                <a:latin typeface="Open Sans"/>
                <a:ea typeface="Open Sans"/>
                <a:cs typeface="Open Sans"/>
                <a:sym typeface="Open Sans"/>
              </a:rPr>
              <a:t>One part for test</a:t>
            </a:r>
            <a:endParaRPr i="0" sz="1000" u="none" cap="none" strike="noStrike">
              <a:solidFill>
                <a:srgbClr val="000000"/>
              </a:solidFill>
              <a:latin typeface="Open Sans"/>
              <a:ea typeface="Open Sans"/>
              <a:cs typeface="Open Sans"/>
              <a:sym typeface="Open Sans"/>
            </a:endParaRPr>
          </a:p>
        </p:txBody>
      </p:sp>
      <p:sp>
        <p:nvSpPr>
          <p:cNvPr id="560" name="Google Shape;560;p83"/>
          <p:cNvSpPr/>
          <p:nvPr/>
        </p:nvSpPr>
        <p:spPr>
          <a:xfrm rot="674378">
            <a:off x="1575200" y="3861576"/>
            <a:ext cx="623356" cy="289934"/>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61" name="Google Shape;561;p83"/>
          <p:cNvSpPr/>
          <p:nvPr/>
        </p:nvSpPr>
        <p:spPr>
          <a:xfrm>
            <a:off x="416032" y="1225340"/>
            <a:ext cx="835800" cy="29154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2" name="Google Shape;562;p83"/>
          <p:cNvSpPr txBox="1"/>
          <p:nvPr/>
        </p:nvSpPr>
        <p:spPr>
          <a:xfrm>
            <a:off x="514090" y="2286803"/>
            <a:ext cx="625200" cy="407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000000"/>
              </a:solidFill>
              <a:latin typeface="Open Sans"/>
              <a:ea typeface="Open Sans"/>
              <a:cs typeface="Open Sans"/>
              <a:sym typeface="Open Sans"/>
            </a:endParaRPr>
          </a:p>
        </p:txBody>
      </p:sp>
      <p:cxnSp>
        <p:nvCxnSpPr>
          <p:cNvPr id="563" name="Google Shape;563;p83"/>
          <p:cNvCxnSpPr/>
          <p:nvPr/>
        </p:nvCxnSpPr>
        <p:spPr>
          <a:xfrm>
            <a:off x="398589" y="3478217"/>
            <a:ext cx="894300" cy="0"/>
          </a:xfrm>
          <a:prstGeom prst="straightConnector1">
            <a:avLst/>
          </a:prstGeom>
          <a:noFill/>
          <a:ln cap="flat" cmpd="sng" w="14300">
            <a:solidFill>
              <a:srgbClr val="000000"/>
            </a:solidFill>
            <a:prstDash val="dash"/>
            <a:round/>
            <a:headEnd len="sm" w="sm" type="none"/>
            <a:tailEnd len="sm" w="sm" type="none"/>
          </a:ln>
        </p:spPr>
      </p:cxnSp>
      <p:sp>
        <p:nvSpPr>
          <p:cNvPr id="564" name="Google Shape;564;p83"/>
          <p:cNvSpPr txBox="1"/>
          <p:nvPr/>
        </p:nvSpPr>
        <p:spPr>
          <a:xfrm>
            <a:off x="1289650" y="1964125"/>
            <a:ext cx="1150200" cy="456300"/>
          </a:xfrm>
          <a:prstGeom prst="rect">
            <a:avLst/>
          </a:prstGeom>
          <a:noFill/>
          <a:ln>
            <a:noFill/>
          </a:ln>
        </p:spPr>
        <p:txBody>
          <a:bodyPr anchorCtr="0" anchor="ctr" bIns="45725" lIns="45725" spcFirstLastPara="1" rIns="45725" wrap="square" tIns="45725">
            <a:noAutofit/>
          </a:bodyPr>
          <a:lstStyle/>
          <a:p>
            <a:pPr indent="0" lvl="0" marL="0" marR="0" rtl="0" algn="ctr">
              <a:lnSpc>
                <a:spcPct val="115000"/>
              </a:lnSpc>
              <a:spcBef>
                <a:spcPts val="0"/>
              </a:spcBef>
              <a:spcAft>
                <a:spcPts val="0"/>
              </a:spcAft>
              <a:buClr>
                <a:srgbClr val="000000"/>
              </a:buClr>
              <a:buSzPts val="1200"/>
              <a:buFont typeface="Arial"/>
              <a:buNone/>
            </a:pPr>
            <a:r>
              <a:rPr i="0" lang="en" sz="1000" u="none" cap="none" strike="noStrike">
                <a:solidFill>
                  <a:srgbClr val="000000"/>
                </a:solidFill>
                <a:latin typeface="Open Sans"/>
                <a:ea typeface="Open Sans"/>
                <a:cs typeface="Open Sans"/>
                <a:sym typeface="Open Sans"/>
              </a:rPr>
              <a:t>One part for</a:t>
            </a:r>
            <a:r>
              <a:rPr lang="en" sz="1000">
                <a:latin typeface="Open Sans"/>
                <a:ea typeface="Open Sans"/>
                <a:cs typeface="Open Sans"/>
                <a:sym typeface="Open Sans"/>
              </a:rPr>
              <a:t> </a:t>
            </a:r>
            <a:r>
              <a:rPr i="0" lang="en" sz="1000" u="none" cap="none" strike="noStrike">
                <a:solidFill>
                  <a:srgbClr val="000000"/>
                </a:solidFill>
                <a:latin typeface="Open Sans"/>
                <a:ea typeface="Open Sans"/>
                <a:cs typeface="Open Sans"/>
                <a:sym typeface="Open Sans"/>
              </a:rPr>
              <a:t>train </a:t>
            </a:r>
            <a:r>
              <a:rPr lang="en" sz="1000">
                <a:latin typeface="Open Sans"/>
                <a:ea typeface="Open Sans"/>
                <a:cs typeface="Open Sans"/>
                <a:sym typeface="Open Sans"/>
              </a:rPr>
              <a:t>&amp;</a:t>
            </a:r>
            <a:r>
              <a:rPr i="0" lang="en" sz="1000" u="none" cap="none" strike="noStrike">
                <a:solidFill>
                  <a:srgbClr val="000000"/>
                </a:solidFill>
                <a:latin typeface="Open Sans"/>
                <a:ea typeface="Open Sans"/>
                <a:cs typeface="Open Sans"/>
                <a:sym typeface="Open Sans"/>
              </a:rPr>
              <a:t> validation</a:t>
            </a:r>
            <a:endParaRPr i="0" sz="1000" u="none" cap="none" strike="noStrike">
              <a:solidFill>
                <a:srgbClr val="000000"/>
              </a:solidFill>
              <a:latin typeface="Open Sans"/>
              <a:ea typeface="Open Sans"/>
              <a:cs typeface="Open Sans"/>
              <a:sym typeface="Open Sans"/>
            </a:endParaRPr>
          </a:p>
        </p:txBody>
      </p:sp>
      <p:sp>
        <p:nvSpPr>
          <p:cNvPr id="565" name="Google Shape;565;p83"/>
          <p:cNvSpPr txBox="1"/>
          <p:nvPr/>
        </p:nvSpPr>
        <p:spPr>
          <a:xfrm>
            <a:off x="487988" y="3168900"/>
            <a:ext cx="791700" cy="34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Open Sans"/>
                <a:ea typeface="Open Sans"/>
                <a:cs typeface="Open Sans"/>
                <a:sym typeface="Open Sans"/>
              </a:rPr>
              <a:t>Splitting</a:t>
            </a:r>
            <a:endParaRPr i="0" sz="1200" u="none" cap="none" strike="noStrike">
              <a:solidFill>
                <a:srgbClr val="000000"/>
              </a:solidFill>
              <a:latin typeface="Open Sans"/>
              <a:ea typeface="Open Sans"/>
              <a:cs typeface="Open Sans"/>
              <a:sym typeface="Open Sans"/>
            </a:endParaRPr>
          </a:p>
        </p:txBody>
      </p:sp>
      <p:sp>
        <p:nvSpPr>
          <p:cNvPr id="566" name="Google Shape;566;p83"/>
          <p:cNvSpPr txBox="1"/>
          <p:nvPr/>
        </p:nvSpPr>
        <p:spPr>
          <a:xfrm>
            <a:off x="3612350" y="1400050"/>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p:txBody>
      </p:sp>
      <p:sp>
        <p:nvSpPr>
          <p:cNvPr id="567" name="Google Shape;567;p83"/>
          <p:cNvSpPr txBox="1"/>
          <p:nvPr/>
        </p:nvSpPr>
        <p:spPr>
          <a:xfrm>
            <a:off x="3612350" y="1826344"/>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p:txBody>
      </p:sp>
      <p:sp>
        <p:nvSpPr>
          <p:cNvPr id="568" name="Google Shape;568;p83"/>
          <p:cNvSpPr txBox="1"/>
          <p:nvPr/>
        </p:nvSpPr>
        <p:spPr>
          <a:xfrm>
            <a:off x="3612350" y="2252638"/>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p:txBody>
      </p:sp>
      <p:sp>
        <p:nvSpPr>
          <p:cNvPr id="569" name="Google Shape;569;p83"/>
          <p:cNvSpPr txBox="1"/>
          <p:nvPr/>
        </p:nvSpPr>
        <p:spPr>
          <a:xfrm>
            <a:off x="3612350" y="2678931"/>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4)</a:t>
            </a:r>
            <a:endParaRPr sz="1200">
              <a:latin typeface="Open Sans"/>
              <a:ea typeface="Open Sans"/>
              <a:cs typeface="Open Sans"/>
              <a:sym typeface="Open Sans"/>
            </a:endParaRPr>
          </a:p>
        </p:txBody>
      </p:sp>
      <p:sp>
        <p:nvSpPr>
          <p:cNvPr id="570" name="Google Shape;570;p83"/>
          <p:cNvSpPr txBox="1"/>
          <p:nvPr/>
        </p:nvSpPr>
        <p:spPr>
          <a:xfrm>
            <a:off x="3612350" y="3105225"/>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p:txBody>
      </p:sp>
      <p:grpSp>
        <p:nvGrpSpPr>
          <p:cNvPr id="571" name="Google Shape;571;p83"/>
          <p:cNvGrpSpPr/>
          <p:nvPr/>
        </p:nvGrpSpPr>
        <p:grpSpPr>
          <a:xfrm>
            <a:off x="3977771" y="1370457"/>
            <a:ext cx="1748779" cy="301368"/>
            <a:chOff x="7651000" y="2512400"/>
            <a:chExt cx="4038750" cy="696000"/>
          </a:xfrm>
        </p:grpSpPr>
        <p:sp>
          <p:nvSpPr>
            <p:cNvPr id="572" name="Google Shape;572;p83"/>
            <p:cNvSpPr/>
            <p:nvPr/>
          </p:nvSpPr>
          <p:spPr>
            <a:xfrm>
              <a:off x="7651000" y="2512400"/>
              <a:ext cx="696000" cy="6960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 name="Google Shape;573;p83"/>
            <p:cNvSpPr/>
            <p:nvPr/>
          </p:nvSpPr>
          <p:spPr>
            <a:xfrm>
              <a:off x="8486688"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 name="Google Shape;574;p83"/>
            <p:cNvSpPr/>
            <p:nvPr/>
          </p:nvSpPr>
          <p:spPr>
            <a:xfrm>
              <a:off x="9322375"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 name="Google Shape;575;p83"/>
            <p:cNvSpPr/>
            <p:nvPr/>
          </p:nvSpPr>
          <p:spPr>
            <a:xfrm>
              <a:off x="10158063"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83"/>
            <p:cNvSpPr/>
            <p:nvPr/>
          </p:nvSpPr>
          <p:spPr>
            <a:xfrm>
              <a:off x="10993750"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 name="Google Shape;577;p83"/>
          <p:cNvGrpSpPr/>
          <p:nvPr/>
        </p:nvGrpSpPr>
        <p:grpSpPr>
          <a:xfrm>
            <a:off x="3977771" y="1807446"/>
            <a:ext cx="1748779" cy="301368"/>
            <a:chOff x="7651000" y="3424100"/>
            <a:chExt cx="4038750" cy="696000"/>
          </a:xfrm>
        </p:grpSpPr>
        <p:sp>
          <p:nvSpPr>
            <p:cNvPr id="578" name="Google Shape;578;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9" name="Google Shape;579;p83"/>
            <p:cNvSpPr/>
            <p:nvPr/>
          </p:nvSpPr>
          <p:spPr>
            <a:xfrm>
              <a:off x="8486688"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0" name="Google Shape;580;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1" name="Google Shape;581;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2" name="Google Shape;582;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3" name="Google Shape;583;p83"/>
          <p:cNvGrpSpPr/>
          <p:nvPr/>
        </p:nvGrpSpPr>
        <p:grpSpPr>
          <a:xfrm>
            <a:off x="3977771" y="2244434"/>
            <a:ext cx="1748779" cy="301368"/>
            <a:chOff x="7651000" y="3424100"/>
            <a:chExt cx="4038750" cy="696000"/>
          </a:xfrm>
        </p:grpSpPr>
        <p:sp>
          <p:nvSpPr>
            <p:cNvPr id="584" name="Google Shape;584;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 name="Google Shape;585;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 name="Google Shape;586;p83"/>
            <p:cNvSpPr/>
            <p:nvPr/>
          </p:nvSpPr>
          <p:spPr>
            <a:xfrm>
              <a:off x="9322375"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 name="Google Shape;587;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9" name="Google Shape;589;p83"/>
          <p:cNvGrpSpPr/>
          <p:nvPr/>
        </p:nvGrpSpPr>
        <p:grpSpPr>
          <a:xfrm>
            <a:off x="3977771" y="2681422"/>
            <a:ext cx="1748779" cy="301368"/>
            <a:chOff x="7651000" y="3424100"/>
            <a:chExt cx="4038750" cy="696000"/>
          </a:xfrm>
        </p:grpSpPr>
        <p:sp>
          <p:nvSpPr>
            <p:cNvPr id="590" name="Google Shape;590;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1" name="Google Shape;591;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2" name="Google Shape;592;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3" name="Google Shape;593;p83"/>
            <p:cNvSpPr/>
            <p:nvPr/>
          </p:nvSpPr>
          <p:spPr>
            <a:xfrm>
              <a:off x="10158063"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4" name="Google Shape;594;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5" name="Google Shape;595;p83"/>
          <p:cNvGrpSpPr/>
          <p:nvPr/>
        </p:nvGrpSpPr>
        <p:grpSpPr>
          <a:xfrm>
            <a:off x="3977771" y="3118411"/>
            <a:ext cx="1748779" cy="301368"/>
            <a:chOff x="7651000" y="3424100"/>
            <a:chExt cx="4038750" cy="696000"/>
          </a:xfrm>
        </p:grpSpPr>
        <p:sp>
          <p:nvSpPr>
            <p:cNvPr id="596" name="Google Shape;596;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 name="Google Shape;597;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9" name="Google Shape;599;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0" name="Google Shape;600;p83"/>
            <p:cNvSpPr/>
            <p:nvPr/>
          </p:nvSpPr>
          <p:spPr>
            <a:xfrm>
              <a:off x="10993750"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01" name="Google Shape;601;p83"/>
          <p:cNvSpPr/>
          <p:nvPr/>
        </p:nvSpPr>
        <p:spPr>
          <a:xfrm>
            <a:off x="3977775" y="954514"/>
            <a:ext cx="213000" cy="213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2" name="Google Shape;602;p83"/>
          <p:cNvSpPr/>
          <p:nvPr/>
        </p:nvSpPr>
        <p:spPr>
          <a:xfrm>
            <a:off x="5070420" y="954513"/>
            <a:ext cx="213000" cy="213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3" name="Google Shape;603;p83"/>
          <p:cNvSpPr txBox="1"/>
          <p:nvPr/>
        </p:nvSpPr>
        <p:spPr>
          <a:xfrm>
            <a:off x="4222225" y="937038"/>
            <a:ext cx="740400" cy="2478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Validation</a:t>
            </a:r>
            <a:endParaRPr sz="1000">
              <a:solidFill>
                <a:schemeClr val="dk1"/>
              </a:solidFill>
              <a:latin typeface="Open Sans"/>
              <a:ea typeface="Open Sans"/>
              <a:cs typeface="Open Sans"/>
              <a:sym typeface="Open Sans"/>
            </a:endParaRPr>
          </a:p>
        </p:txBody>
      </p:sp>
      <p:sp>
        <p:nvSpPr>
          <p:cNvPr id="604" name="Google Shape;604;p83"/>
          <p:cNvSpPr txBox="1"/>
          <p:nvPr/>
        </p:nvSpPr>
        <p:spPr>
          <a:xfrm>
            <a:off x="5331063" y="937038"/>
            <a:ext cx="466500" cy="2478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Train</a:t>
            </a:r>
            <a:endParaRPr sz="1000">
              <a:solidFill>
                <a:schemeClr val="dk1"/>
              </a:solidFill>
              <a:latin typeface="Open Sans"/>
              <a:ea typeface="Open Sans"/>
              <a:cs typeface="Open Sans"/>
              <a:sym typeface="Open Sans"/>
            </a:endParaRPr>
          </a:p>
        </p:txBody>
      </p:sp>
      <p:sp>
        <p:nvSpPr>
          <p:cNvPr id="605" name="Google Shape;605;p83"/>
          <p:cNvSpPr/>
          <p:nvPr/>
        </p:nvSpPr>
        <p:spPr>
          <a:xfrm>
            <a:off x="7099350" y="1737291"/>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FFFFFF"/>
                </a:solidFill>
                <a:latin typeface="Open Sans"/>
                <a:ea typeface="Open Sans"/>
                <a:cs typeface="Open Sans"/>
                <a:sym typeface="Open Sans"/>
              </a:rPr>
              <a:t>Model</a:t>
            </a:r>
            <a:endParaRPr sz="1300">
              <a:solidFill>
                <a:srgbClr val="FFFFFF"/>
              </a:solidFill>
              <a:latin typeface="Open Sans"/>
              <a:ea typeface="Open Sans"/>
              <a:cs typeface="Open Sans"/>
              <a:sym typeface="Open Sans"/>
            </a:endParaRPr>
          </a:p>
        </p:txBody>
      </p:sp>
      <p:sp>
        <p:nvSpPr>
          <p:cNvPr id="606" name="Google Shape;606;p83"/>
          <p:cNvSpPr/>
          <p:nvPr/>
        </p:nvSpPr>
        <p:spPr>
          <a:xfrm rot="5400000">
            <a:off x="7426100" y="2984585"/>
            <a:ext cx="811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7" name="Google Shape;607;p83"/>
          <p:cNvSpPr/>
          <p:nvPr/>
        </p:nvSpPr>
        <p:spPr>
          <a:xfrm>
            <a:off x="7099350" y="3792866"/>
            <a:ext cx="1388400" cy="796500"/>
          </a:xfrm>
          <a:prstGeom prst="roundRect">
            <a:avLst>
              <a:gd fmla="val 16667" name="adj"/>
            </a:avLst>
          </a:prstGeom>
          <a:solidFill>
            <a:schemeClr val="accent4"/>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400">
                <a:solidFill>
                  <a:srgbClr val="FFFFFF"/>
                </a:solidFill>
                <a:latin typeface="Open Sans"/>
                <a:ea typeface="Open Sans"/>
                <a:cs typeface="Open Sans"/>
                <a:sym typeface="Open Sans"/>
              </a:rPr>
              <a:t>Evaluate</a:t>
            </a:r>
            <a:endParaRPr sz="14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400">
                <a:solidFill>
                  <a:srgbClr val="FFFFFF"/>
                </a:solidFill>
                <a:latin typeface="Open Sans"/>
                <a:ea typeface="Open Sans"/>
                <a:cs typeface="Open Sans"/>
                <a:sym typeface="Open Sans"/>
              </a:rPr>
              <a:t>Model</a:t>
            </a:r>
            <a:endParaRPr sz="1400">
              <a:solidFill>
                <a:srgbClr val="FFFFFF"/>
              </a:solidFill>
              <a:latin typeface="Open Sans"/>
              <a:ea typeface="Open Sans"/>
              <a:cs typeface="Open Sans"/>
              <a:sym typeface="Open Sans"/>
            </a:endParaRPr>
          </a:p>
        </p:txBody>
      </p:sp>
      <p:sp>
        <p:nvSpPr>
          <p:cNvPr id="608" name="Google Shape;608;p83"/>
          <p:cNvSpPr/>
          <p:nvPr/>
        </p:nvSpPr>
        <p:spPr>
          <a:xfrm>
            <a:off x="3917938" y="4103400"/>
            <a:ext cx="27726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9" name="Google Shape;609;p83"/>
          <p:cNvSpPr txBox="1"/>
          <p:nvPr/>
        </p:nvSpPr>
        <p:spPr>
          <a:xfrm>
            <a:off x="7000613" y="1085906"/>
            <a:ext cx="1616100" cy="510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Select best model after cross validation</a:t>
            </a:r>
            <a:endParaRPr sz="1200">
              <a:latin typeface="Open Sans"/>
              <a:ea typeface="Open Sans"/>
              <a:cs typeface="Open Sans"/>
              <a:sym typeface="Open Sans"/>
            </a:endParaRPr>
          </a:p>
        </p:txBody>
      </p:sp>
      <p:sp>
        <p:nvSpPr>
          <p:cNvPr id="610" name="Google Shape;610;p83"/>
          <p:cNvSpPr/>
          <p:nvPr/>
        </p:nvSpPr>
        <p:spPr>
          <a:xfrm>
            <a:off x="6254085" y="1991091"/>
            <a:ext cx="6252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1" name="Google Shape;611;p83"/>
          <p:cNvSpPr txBox="1"/>
          <p:nvPr/>
        </p:nvSpPr>
        <p:spPr>
          <a:xfrm>
            <a:off x="4146687" y="4429375"/>
            <a:ext cx="2320500" cy="510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Test data is used, after we optimize the model</a:t>
            </a:r>
            <a:endParaRPr sz="12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Optimization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8"/>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Intro to Machine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5"/>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optimization ?</a:t>
            </a:r>
            <a:endParaRPr/>
          </a:p>
        </p:txBody>
      </p:sp>
      <p:sp>
        <p:nvSpPr>
          <p:cNvPr id="622" name="Google Shape;622;p85"/>
          <p:cNvSpPr txBox="1"/>
          <p:nvPr>
            <p:ph idx="1" type="body"/>
          </p:nvPr>
        </p:nvSpPr>
        <p:spPr>
          <a:xfrm>
            <a:off x="311700" y="928100"/>
            <a:ext cx="3784800" cy="35499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Optimization is the process of finding the global minima of a function through an iterative method.</a:t>
            </a:r>
            <a:endParaRPr/>
          </a:p>
          <a:p>
            <a:pPr indent="-203200" lvl="0" marL="228600" rtl="0" algn="l">
              <a:spcBef>
                <a:spcPts val="500"/>
              </a:spcBef>
              <a:spcAft>
                <a:spcPts val="500"/>
              </a:spcAft>
              <a:buSzPts val="1400"/>
              <a:buChar char="●"/>
            </a:pPr>
            <a:r>
              <a:rPr lang="en"/>
              <a:t>To achieve that, you calculate the gradient and take a step in the direction that the gradient points “down”</a:t>
            </a:r>
            <a:endParaRPr/>
          </a:p>
        </p:txBody>
      </p:sp>
      <p:sp>
        <p:nvSpPr>
          <p:cNvPr id="623" name="Google Shape;623;p85"/>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24" name="Google Shape;624;p85"/>
          <p:cNvPicPr preferRelativeResize="0"/>
          <p:nvPr/>
        </p:nvPicPr>
        <p:blipFill rotWithShape="1">
          <a:blip r:embed="rId3">
            <a:alphaModFix/>
          </a:blip>
          <a:srcRect b="1448" l="0" r="1545" t="0"/>
          <a:stretch/>
        </p:blipFill>
        <p:spPr>
          <a:xfrm>
            <a:off x="4140200" y="1016350"/>
            <a:ext cx="4501164" cy="3379138"/>
          </a:xfrm>
          <a:prstGeom prst="rect">
            <a:avLst/>
          </a:prstGeom>
          <a:noFill/>
          <a:ln>
            <a:noFill/>
          </a:ln>
        </p:spPr>
      </p:pic>
      <p:cxnSp>
        <p:nvCxnSpPr>
          <p:cNvPr id="625" name="Google Shape;625;p85"/>
          <p:cNvCxnSpPr/>
          <p:nvPr/>
        </p:nvCxnSpPr>
        <p:spPr>
          <a:xfrm flipH="1" rot="10800000">
            <a:off x="6454313" y="2343725"/>
            <a:ext cx="940500" cy="876300"/>
          </a:xfrm>
          <a:prstGeom prst="straightConnector1">
            <a:avLst/>
          </a:prstGeom>
          <a:noFill/>
          <a:ln cap="flat" cmpd="sng" w="14300">
            <a:solidFill>
              <a:srgbClr val="FF0000"/>
            </a:solidFill>
            <a:prstDash val="solid"/>
            <a:round/>
            <a:headEnd len="med" w="med" type="none"/>
            <a:tailEnd len="med" w="med" type="none"/>
          </a:ln>
        </p:spPr>
      </p:cxnSp>
      <p:sp>
        <p:nvSpPr>
          <p:cNvPr id="626" name="Google Shape;626;p85"/>
          <p:cNvSpPr txBox="1"/>
          <p:nvPr/>
        </p:nvSpPr>
        <p:spPr>
          <a:xfrm>
            <a:off x="8170650" y="4798388"/>
            <a:ext cx="513000" cy="114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6"/>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the local minimum</a:t>
            </a:r>
            <a:endParaRPr/>
          </a:p>
        </p:txBody>
      </p:sp>
      <p:sp>
        <p:nvSpPr>
          <p:cNvPr id="632" name="Google Shape;632;p86"/>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33" name="Google Shape;633;p86"/>
          <p:cNvPicPr preferRelativeResize="0"/>
          <p:nvPr/>
        </p:nvPicPr>
        <p:blipFill>
          <a:blip r:embed="rId3">
            <a:alphaModFix/>
          </a:blip>
          <a:stretch>
            <a:fillRect/>
          </a:stretch>
        </p:blipFill>
        <p:spPr>
          <a:xfrm>
            <a:off x="1685925" y="1073400"/>
            <a:ext cx="5945274" cy="3371950"/>
          </a:xfrm>
          <a:prstGeom prst="rect">
            <a:avLst/>
          </a:prstGeom>
          <a:noFill/>
          <a:ln>
            <a:noFill/>
          </a:ln>
        </p:spPr>
      </p:pic>
      <p:sp>
        <p:nvSpPr>
          <p:cNvPr id="634" name="Google Shape;634;p86"/>
          <p:cNvSpPr txBox="1"/>
          <p:nvPr/>
        </p:nvSpPr>
        <p:spPr>
          <a:xfrm>
            <a:off x="7706600" y="4804688"/>
            <a:ext cx="1018800" cy="253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7"/>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functions are 2D</a:t>
            </a:r>
            <a:endParaRPr/>
          </a:p>
        </p:txBody>
      </p:sp>
      <p:sp>
        <p:nvSpPr>
          <p:cNvPr id="640" name="Google Shape;640;p87"/>
          <p:cNvSpPr txBox="1"/>
          <p:nvPr>
            <p:ph idx="1" type="body"/>
          </p:nvPr>
        </p:nvSpPr>
        <p:spPr>
          <a:xfrm>
            <a:off x="311700" y="928100"/>
            <a:ext cx="3449700" cy="20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time, we don’t have 2D functions that we can calculate the minima  with analytic solutions.</a:t>
            </a:r>
            <a:endParaRPr/>
          </a:p>
          <a:p>
            <a:pPr indent="0" lvl="0" marL="0" rtl="0" algn="l">
              <a:spcBef>
                <a:spcPts val="1600"/>
              </a:spcBef>
              <a:spcAft>
                <a:spcPts val="1600"/>
              </a:spcAft>
              <a:buNone/>
            </a:pPr>
            <a:r>
              <a:rPr lang="en"/>
              <a:t>But we have complex functions and finding the global minima can be quite complex.</a:t>
            </a:r>
            <a:endParaRPr/>
          </a:p>
        </p:txBody>
      </p:sp>
      <p:sp>
        <p:nvSpPr>
          <p:cNvPr id="641" name="Google Shape;641;p87"/>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42" name="Google Shape;642;p87"/>
          <p:cNvPicPr preferRelativeResize="0"/>
          <p:nvPr/>
        </p:nvPicPr>
        <p:blipFill>
          <a:blip r:embed="rId3">
            <a:alphaModFix/>
          </a:blip>
          <a:stretch>
            <a:fillRect/>
          </a:stretch>
        </p:blipFill>
        <p:spPr>
          <a:xfrm>
            <a:off x="3465850" y="928100"/>
            <a:ext cx="4869346" cy="3666325"/>
          </a:xfrm>
          <a:prstGeom prst="rect">
            <a:avLst/>
          </a:prstGeom>
          <a:noFill/>
          <a:ln>
            <a:noFill/>
          </a:ln>
        </p:spPr>
      </p:pic>
      <p:sp>
        <p:nvSpPr>
          <p:cNvPr id="643" name="Google Shape;643;p87"/>
          <p:cNvSpPr txBox="1"/>
          <p:nvPr/>
        </p:nvSpPr>
        <p:spPr>
          <a:xfrm>
            <a:off x="7888000" y="4786313"/>
            <a:ext cx="790800" cy="214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minimizing the loss/cost function</a:t>
            </a:r>
            <a:endParaRPr/>
          </a:p>
        </p:txBody>
      </p:sp>
      <p:sp>
        <p:nvSpPr>
          <p:cNvPr id="649" name="Google Shape;649;p88"/>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650" name="Google Shape;650;p88"/>
          <p:cNvSpPr txBox="1"/>
          <p:nvPr/>
        </p:nvSpPr>
        <p:spPr>
          <a:xfrm>
            <a:off x="7540013"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3"/>
              </a:rPr>
              <a:t>Source</a:t>
            </a:r>
            <a:endParaRPr sz="700">
              <a:latin typeface="Open Sans"/>
              <a:ea typeface="Open Sans"/>
              <a:cs typeface="Open Sans"/>
              <a:sym typeface="Open Sans"/>
            </a:endParaRPr>
          </a:p>
        </p:txBody>
      </p:sp>
      <p:sp>
        <p:nvSpPr>
          <p:cNvPr id="651" name="Google Shape;651;p88"/>
          <p:cNvSpPr/>
          <p:nvPr/>
        </p:nvSpPr>
        <p:spPr>
          <a:xfrm>
            <a:off x="2527263" y="1773725"/>
            <a:ext cx="1615500" cy="796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FFFFFF"/>
                </a:solidFill>
                <a:latin typeface="Open Sans"/>
                <a:ea typeface="Open Sans"/>
                <a:cs typeface="Open Sans"/>
                <a:sym typeface="Open Sans"/>
              </a:rPr>
              <a:t>Machine Learning Model</a:t>
            </a:r>
            <a:endParaRPr sz="1300">
              <a:solidFill>
                <a:srgbClr val="FFFFFF"/>
              </a:solidFill>
              <a:latin typeface="Open Sans"/>
              <a:ea typeface="Open Sans"/>
              <a:cs typeface="Open Sans"/>
              <a:sym typeface="Open Sans"/>
            </a:endParaRPr>
          </a:p>
        </p:txBody>
      </p:sp>
      <p:cxnSp>
        <p:nvCxnSpPr>
          <p:cNvPr id="652" name="Google Shape;652;p88"/>
          <p:cNvCxnSpPr/>
          <p:nvPr/>
        </p:nvCxnSpPr>
        <p:spPr>
          <a:xfrm>
            <a:off x="1423725" y="2171525"/>
            <a:ext cx="790500" cy="300"/>
          </a:xfrm>
          <a:prstGeom prst="curvedConnector3">
            <a:avLst>
              <a:gd fmla="val 50000" name="adj1"/>
            </a:avLst>
          </a:prstGeom>
          <a:noFill/>
          <a:ln cap="flat" cmpd="sng" w="38100">
            <a:solidFill>
              <a:srgbClr val="595959"/>
            </a:solidFill>
            <a:prstDash val="solid"/>
            <a:round/>
            <a:headEnd len="med" w="med" type="none"/>
            <a:tailEnd len="med" w="med" type="triangle"/>
          </a:ln>
        </p:spPr>
      </p:cxnSp>
      <p:sp>
        <p:nvSpPr>
          <p:cNvPr id="653" name="Google Shape;653;p88"/>
          <p:cNvSpPr txBox="1"/>
          <p:nvPr/>
        </p:nvSpPr>
        <p:spPr>
          <a:xfrm>
            <a:off x="906313" y="2025725"/>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x</a:t>
            </a:r>
            <a:endParaRPr sz="1300">
              <a:solidFill>
                <a:schemeClr val="dk1"/>
              </a:solidFill>
              <a:latin typeface="Open Sans"/>
              <a:ea typeface="Open Sans"/>
              <a:cs typeface="Open Sans"/>
              <a:sym typeface="Open Sans"/>
            </a:endParaRPr>
          </a:p>
        </p:txBody>
      </p:sp>
      <p:cxnSp>
        <p:nvCxnSpPr>
          <p:cNvPr id="654" name="Google Shape;654;p88"/>
          <p:cNvCxnSpPr/>
          <p:nvPr/>
        </p:nvCxnSpPr>
        <p:spPr>
          <a:xfrm>
            <a:off x="4443450" y="2171825"/>
            <a:ext cx="790500" cy="300"/>
          </a:xfrm>
          <a:prstGeom prst="curvedConnector3">
            <a:avLst>
              <a:gd fmla="val 50000" name="adj1"/>
            </a:avLst>
          </a:prstGeom>
          <a:noFill/>
          <a:ln cap="flat" cmpd="sng" w="38100">
            <a:solidFill>
              <a:srgbClr val="595959"/>
            </a:solidFill>
            <a:prstDash val="solid"/>
            <a:round/>
            <a:headEnd len="med" w="med" type="none"/>
            <a:tailEnd len="med" w="med" type="triangle"/>
          </a:ln>
        </p:spPr>
      </p:cxnSp>
      <p:sp>
        <p:nvSpPr>
          <p:cNvPr id="655" name="Google Shape;655;p88"/>
          <p:cNvSpPr txBox="1"/>
          <p:nvPr/>
        </p:nvSpPr>
        <p:spPr>
          <a:xfrm>
            <a:off x="5456338" y="1805568"/>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Y</a:t>
            </a:r>
            <a:endParaRPr sz="1300">
              <a:solidFill>
                <a:schemeClr val="dk1"/>
              </a:solidFill>
              <a:latin typeface="Open Sans"/>
              <a:ea typeface="Open Sans"/>
              <a:cs typeface="Open Sans"/>
              <a:sym typeface="Open Sans"/>
            </a:endParaRPr>
          </a:p>
        </p:txBody>
      </p:sp>
      <p:sp>
        <p:nvSpPr>
          <p:cNvPr id="656" name="Google Shape;656;p88"/>
          <p:cNvSpPr txBox="1"/>
          <p:nvPr/>
        </p:nvSpPr>
        <p:spPr>
          <a:xfrm>
            <a:off x="5456338" y="2300493"/>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Y’</a:t>
            </a:r>
            <a:endParaRPr sz="1300">
              <a:solidFill>
                <a:schemeClr val="dk1"/>
              </a:solidFill>
              <a:latin typeface="Open Sans"/>
              <a:ea typeface="Open Sans"/>
              <a:cs typeface="Open Sans"/>
              <a:sym typeface="Open Sans"/>
            </a:endParaRPr>
          </a:p>
        </p:txBody>
      </p:sp>
      <p:sp>
        <p:nvSpPr>
          <p:cNvPr id="657" name="Google Shape;657;p88"/>
          <p:cNvSpPr txBox="1"/>
          <p:nvPr/>
        </p:nvSpPr>
        <p:spPr>
          <a:xfrm>
            <a:off x="6072063" y="1805568"/>
            <a:ext cx="15537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Actual Output</a:t>
            </a:r>
            <a:endParaRPr sz="1300">
              <a:solidFill>
                <a:schemeClr val="dk1"/>
              </a:solidFill>
              <a:latin typeface="Open Sans"/>
              <a:ea typeface="Open Sans"/>
              <a:cs typeface="Open Sans"/>
              <a:sym typeface="Open Sans"/>
            </a:endParaRPr>
          </a:p>
        </p:txBody>
      </p:sp>
      <p:sp>
        <p:nvSpPr>
          <p:cNvPr id="658" name="Google Shape;658;p88"/>
          <p:cNvSpPr txBox="1"/>
          <p:nvPr/>
        </p:nvSpPr>
        <p:spPr>
          <a:xfrm>
            <a:off x="6072063" y="2300493"/>
            <a:ext cx="15537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Predicted Output</a:t>
            </a:r>
            <a:endParaRPr sz="1300">
              <a:solidFill>
                <a:schemeClr val="dk1"/>
              </a:solidFill>
              <a:latin typeface="Open Sans"/>
              <a:ea typeface="Open Sans"/>
              <a:cs typeface="Open Sans"/>
              <a:sym typeface="Open Sans"/>
            </a:endParaRPr>
          </a:p>
        </p:txBody>
      </p:sp>
      <p:sp>
        <p:nvSpPr>
          <p:cNvPr id="659" name="Google Shape;659;p88"/>
          <p:cNvSpPr txBox="1"/>
          <p:nvPr>
            <p:ph idx="1" type="body"/>
          </p:nvPr>
        </p:nvSpPr>
        <p:spPr>
          <a:xfrm>
            <a:off x="311700" y="928100"/>
            <a:ext cx="8520600" cy="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known set of inputs and their corresponding outputs, a machine learning model tries to make predictions for a new set of input(s).</a:t>
            </a:r>
            <a:endParaRPr/>
          </a:p>
          <a:p>
            <a:pPr indent="0" lvl="0" marL="0" rtl="0" algn="l">
              <a:spcBef>
                <a:spcPts val="1600"/>
              </a:spcBef>
              <a:spcAft>
                <a:spcPts val="1600"/>
              </a:spcAft>
              <a:buNone/>
            </a:pPr>
            <a:r>
              <a:t/>
            </a:r>
            <a:endParaRPr/>
          </a:p>
        </p:txBody>
      </p:sp>
      <p:sp>
        <p:nvSpPr>
          <p:cNvPr id="660" name="Google Shape;660;p88"/>
          <p:cNvSpPr txBox="1"/>
          <p:nvPr>
            <p:ph idx="1" type="body"/>
          </p:nvPr>
        </p:nvSpPr>
        <p:spPr>
          <a:xfrm>
            <a:off x="381088" y="2909463"/>
            <a:ext cx="74412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Error would be the difference between the two predictions</a:t>
            </a:r>
            <a:endParaRPr/>
          </a:p>
          <a:p>
            <a:pPr indent="0" lvl="0" marL="0" rtl="0" algn="ctr">
              <a:spcBef>
                <a:spcPts val="1600"/>
              </a:spcBef>
              <a:spcAft>
                <a:spcPts val="1600"/>
              </a:spcAft>
              <a:buNone/>
            </a:pPr>
            <a:r>
              <a:rPr b="1" lang="en"/>
              <a:t>Error = Y’(Predicted) - Y(</a:t>
            </a:r>
            <a:r>
              <a:rPr b="1" lang="en">
                <a:solidFill>
                  <a:schemeClr val="dk1"/>
                </a:solidFill>
              </a:rPr>
              <a:t>Actual) + a * Sum |bi|</a:t>
            </a:r>
            <a:endParaRPr b="1"/>
          </a:p>
        </p:txBody>
      </p:sp>
      <p:sp>
        <p:nvSpPr>
          <p:cNvPr id="661" name="Google Shape;661;p88"/>
          <p:cNvSpPr txBox="1"/>
          <p:nvPr>
            <p:ph idx="1" type="body"/>
          </p:nvPr>
        </p:nvSpPr>
        <p:spPr>
          <a:xfrm>
            <a:off x="457288" y="3774813"/>
            <a:ext cx="8062500" cy="8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Loss/Cost function computes the error for a single training example: basically tells us how good our model is at making predictions for a given value of m and b in </a:t>
            </a:r>
            <a:r>
              <a:rPr b="1" lang="en"/>
              <a:t>Y = mX + b</a:t>
            </a:r>
            <a:r>
              <a:rPr lang="en"/>
              <a:t> where m is the slope and b is its intercept on the Y-axis.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9"/>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Minimizing the cost function</a:t>
            </a:r>
            <a:endParaRPr/>
          </a:p>
        </p:txBody>
      </p:sp>
      <p:sp>
        <p:nvSpPr>
          <p:cNvPr id="667" name="Google Shape;667;p89"/>
          <p:cNvSpPr txBox="1"/>
          <p:nvPr>
            <p:ph idx="1" type="body"/>
          </p:nvPr>
        </p:nvSpPr>
        <p:spPr>
          <a:xfrm>
            <a:off x="502200" y="928100"/>
            <a:ext cx="3536700" cy="6966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In the case we take the MSE, our cost  function is a parabola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668" name="Google Shape;668;p89"/>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69" name="Google Shape;669;p89"/>
          <p:cNvPicPr preferRelativeResize="0"/>
          <p:nvPr/>
        </p:nvPicPr>
        <p:blipFill>
          <a:blip r:embed="rId3">
            <a:alphaModFix/>
          </a:blip>
          <a:stretch>
            <a:fillRect/>
          </a:stretch>
        </p:blipFill>
        <p:spPr>
          <a:xfrm>
            <a:off x="4108763" y="1031650"/>
            <a:ext cx="4537071" cy="3396737"/>
          </a:xfrm>
          <a:prstGeom prst="rect">
            <a:avLst/>
          </a:prstGeom>
          <a:noFill/>
          <a:ln>
            <a:noFill/>
          </a:ln>
        </p:spPr>
      </p:pic>
      <p:sp>
        <p:nvSpPr>
          <p:cNvPr id="670" name="Google Shape;670;p89"/>
          <p:cNvSpPr txBox="1"/>
          <p:nvPr/>
        </p:nvSpPr>
        <p:spPr>
          <a:xfrm>
            <a:off x="7623038" y="4786313"/>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
        <p:nvSpPr>
          <p:cNvPr id="671" name="Google Shape;671;p89"/>
          <p:cNvSpPr/>
          <p:nvPr/>
        </p:nvSpPr>
        <p:spPr>
          <a:xfrm>
            <a:off x="5518825" y="4042013"/>
            <a:ext cx="728100" cy="2001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2" name="Google Shape;672;p89"/>
          <p:cNvSpPr txBox="1"/>
          <p:nvPr/>
        </p:nvSpPr>
        <p:spPr>
          <a:xfrm>
            <a:off x="5555475" y="4042013"/>
            <a:ext cx="1017600" cy="215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Global Minima</a:t>
            </a:r>
            <a:endParaRPr sz="800"/>
          </a:p>
        </p:txBody>
      </p:sp>
      <p:sp>
        <p:nvSpPr>
          <p:cNvPr id="673" name="Google Shape;673;p89"/>
          <p:cNvSpPr/>
          <p:nvPr/>
        </p:nvSpPr>
        <p:spPr>
          <a:xfrm>
            <a:off x="4013488" y="989300"/>
            <a:ext cx="867900" cy="2913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4" name="Google Shape;674;p89"/>
          <p:cNvSpPr txBox="1"/>
          <p:nvPr/>
        </p:nvSpPr>
        <p:spPr>
          <a:xfrm>
            <a:off x="4110075" y="1031650"/>
            <a:ext cx="7566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Away from Global Minima</a:t>
            </a:r>
            <a:endParaRPr sz="800"/>
          </a:p>
        </p:txBody>
      </p:sp>
      <p:sp>
        <p:nvSpPr>
          <p:cNvPr id="675" name="Google Shape;675;p89"/>
          <p:cNvSpPr/>
          <p:nvPr/>
        </p:nvSpPr>
        <p:spPr>
          <a:xfrm>
            <a:off x="4054350" y="2365725"/>
            <a:ext cx="867900" cy="2913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89"/>
          <p:cNvSpPr txBox="1"/>
          <p:nvPr/>
        </p:nvSpPr>
        <p:spPr>
          <a:xfrm>
            <a:off x="4165800" y="2333625"/>
            <a:ext cx="7566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Toward Global Minima</a:t>
            </a:r>
            <a:endParaRPr sz="800"/>
          </a:p>
        </p:txBody>
      </p:sp>
      <p:sp>
        <p:nvSpPr>
          <p:cNvPr id="677" name="Google Shape;677;p89"/>
          <p:cNvSpPr txBox="1"/>
          <p:nvPr/>
        </p:nvSpPr>
        <p:spPr>
          <a:xfrm>
            <a:off x="502200" y="2734225"/>
            <a:ext cx="3447300" cy="1611000"/>
          </a:xfrm>
          <a:prstGeom prst="rect">
            <a:avLst/>
          </a:prstGeom>
          <a:noFill/>
          <a:ln>
            <a:noFill/>
          </a:ln>
        </p:spPr>
        <p:txBody>
          <a:bodyPr anchorCtr="0" anchor="t" bIns="45725" lIns="45725" spcFirstLastPara="1" rIns="45725" wrap="square" tIns="45725">
            <a:spAutoFit/>
          </a:bodyPr>
          <a:lstStyle/>
          <a:p>
            <a:pPr indent="-203200" lvl="0" marL="228600" rtl="0" algn="l">
              <a:lnSpc>
                <a:spcPct val="115000"/>
              </a:lnSpc>
              <a:spcBef>
                <a:spcPts val="0"/>
              </a:spcBef>
              <a:spcAft>
                <a:spcPts val="0"/>
              </a:spcAft>
              <a:buClr>
                <a:srgbClr val="303030"/>
              </a:buClr>
              <a:buSzPts val="1400"/>
              <a:buFont typeface="Open Sans"/>
              <a:buChar char="●"/>
            </a:pPr>
            <a:r>
              <a:rPr lang="en" sz="1400">
                <a:solidFill>
                  <a:srgbClr val="303030"/>
                </a:solidFill>
                <a:latin typeface="Open Sans"/>
                <a:ea typeface="Open Sans"/>
                <a:cs typeface="Open Sans"/>
                <a:sym typeface="Open Sans"/>
              </a:rPr>
              <a:t>So by calculating the gradient we want to move close to the local minima</a:t>
            </a:r>
            <a:endParaRPr sz="1400">
              <a:solidFill>
                <a:srgbClr val="303030"/>
              </a:solidFill>
              <a:latin typeface="Open Sans"/>
              <a:ea typeface="Open Sans"/>
              <a:cs typeface="Open Sans"/>
              <a:sym typeface="Open Sans"/>
            </a:endParaRPr>
          </a:p>
          <a:p>
            <a:pPr indent="-203200" lvl="0" marL="228600" rtl="0" algn="l">
              <a:lnSpc>
                <a:spcPct val="115000"/>
              </a:lnSpc>
              <a:spcBef>
                <a:spcPts val="500"/>
              </a:spcBef>
              <a:spcAft>
                <a:spcPts val="500"/>
              </a:spcAft>
              <a:buClr>
                <a:srgbClr val="303030"/>
              </a:buClr>
              <a:buSzPts val="1400"/>
              <a:buFont typeface="Open Sans"/>
              <a:buChar char="●"/>
            </a:pPr>
            <a:r>
              <a:rPr lang="en" sz="1400">
                <a:solidFill>
                  <a:srgbClr val="303030"/>
                </a:solidFill>
                <a:latin typeface="Open Sans"/>
                <a:ea typeface="Open Sans"/>
                <a:cs typeface="Open Sans"/>
                <a:sym typeface="Open Sans"/>
              </a:rPr>
              <a:t>The process of finding the local minima, it is called </a:t>
            </a:r>
            <a:r>
              <a:rPr b="1" lang="en" sz="1400">
                <a:solidFill>
                  <a:srgbClr val="303030"/>
                </a:solidFill>
                <a:latin typeface="Open Sans"/>
                <a:ea typeface="Open Sans"/>
                <a:cs typeface="Open Sans"/>
                <a:sym typeface="Open Sans"/>
              </a:rPr>
              <a:t>training </a:t>
            </a:r>
            <a:r>
              <a:rPr lang="en" sz="1400">
                <a:solidFill>
                  <a:srgbClr val="303030"/>
                </a:solidFill>
                <a:latin typeface="Open Sans"/>
                <a:ea typeface="Open Sans"/>
                <a:cs typeface="Open Sans"/>
                <a:sym typeface="Open Sans"/>
              </a:rPr>
              <a:t>our model</a:t>
            </a:r>
            <a:endParaRPr sz="700"/>
          </a:p>
        </p:txBody>
      </p:sp>
      <p:pic>
        <p:nvPicPr>
          <p:cNvPr id="678" name="Google Shape;678;p89"/>
          <p:cNvPicPr preferRelativeResize="0"/>
          <p:nvPr/>
        </p:nvPicPr>
        <p:blipFill>
          <a:blip r:embed="rId5">
            <a:alphaModFix/>
          </a:blip>
          <a:stretch>
            <a:fillRect/>
          </a:stretch>
        </p:blipFill>
        <p:spPr>
          <a:xfrm>
            <a:off x="1092800" y="1664325"/>
            <a:ext cx="1721857" cy="9542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684" name="Google Shape;684;p90"/>
          <p:cNvSpPr txBox="1"/>
          <p:nvPr>
            <p:ph idx="1" type="body"/>
          </p:nvPr>
        </p:nvSpPr>
        <p:spPr>
          <a:xfrm>
            <a:off x="311700" y="928100"/>
            <a:ext cx="8520600" cy="4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Gradient descent is the optimization algorithm that we use to find the parameters of a model </a:t>
            </a:r>
            <a:endParaRPr/>
          </a:p>
        </p:txBody>
      </p:sp>
      <p:sp>
        <p:nvSpPr>
          <p:cNvPr id="685" name="Google Shape;685;p90"/>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86" name="Google Shape;686;p90"/>
          <p:cNvPicPr preferRelativeResize="0"/>
          <p:nvPr/>
        </p:nvPicPr>
        <p:blipFill>
          <a:blip r:embed="rId3">
            <a:alphaModFix/>
          </a:blip>
          <a:stretch>
            <a:fillRect/>
          </a:stretch>
        </p:blipFill>
        <p:spPr>
          <a:xfrm>
            <a:off x="2213400" y="1558475"/>
            <a:ext cx="4275825" cy="3129412"/>
          </a:xfrm>
          <a:prstGeom prst="rect">
            <a:avLst/>
          </a:prstGeom>
          <a:noFill/>
          <a:ln>
            <a:noFill/>
          </a:ln>
        </p:spPr>
      </p:pic>
      <p:cxnSp>
        <p:nvCxnSpPr>
          <p:cNvPr id="687" name="Google Shape;687;p90"/>
          <p:cNvCxnSpPr/>
          <p:nvPr/>
        </p:nvCxnSpPr>
        <p:spPr>
          <a:xfrm flipH="1" rot="10800000">
            <a:off x="3229313" y="1711450"/>
            <a:ext cx="2738100" cy="2342400"/>
          </a:xfrm>
          <a:prstGeom prst="straightConnector1">
            <a:avLst/>
          </a:prstGeom>
          <a:noFill/>
          <a:ln cap="flat" cmpd="sng" w="19050">
            <a:solidFill>
              <a:schemeClr val="dk2"/>
            </a:solidFill>
            <a:prstDash val="solid"/>
            <a:round/>
            <a:headEnd len="med" w="med" type="none"/>
            <a:tailEnd len="med" w="med" type="none"/>
          </a:ln>
        </p:spPr>
      </p:cxnSp>
      <p:cxnSp>
        <p:nvCxnSpPr>
          <p:cNvPr id="688" name="Google Shape;688;p90"/>
          <p:cNvCxnSpPr/>
          <p:nvPr/>
        </p:nvCxnSpPr>
        <p:spPr>
          <a:xfrm rot="10800000">
            <a:off x="5907963" y="1795650"/>
            <a:ext cx="1317900" cy="356100"/>
          </a:xfrm>
          <a:prstGeom prst="straightConnector1">
            <a:avLst/>
          </a:prstGeom>
          <a:noFill/>
          <a:ln cap="flat" cmpd="sng" w="19050">
            <a:solidFill>
              <a:schemeClr val="dk2"/>
            </a:solidFill>
            <a:prstDash val="solid"/>
            <a:round/>
            <a:headEnd len="med" w="med" type="none"/>
            <a:tailEnd len="med" w="med" type="triangle"/>
          </a:ln>
        </p:spPr>
      </p:cxnSp>
      <p:sp>
        <p:nvSpPr>
          <p:cNvPr id="689" name="Google Shape;689;p90"/>
          <p:cNvSpPr txBox="1"/>
          <p:nvPr/>
        </p:nvSpPr>
        <p:spPr>
          <a:xfrm>
            <a:off x="7225863" y="2002150"/>
            <a:ext cx="755100" cy="2922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latin typeface="Open Sans"/>
                <a:ea typeface="Open Sans"/>
                <a:cs typeface="Open Sans"/>
                <a:sym typeface="Open Sans"/>
              </a:rPr>
              <a:t>Model</a:t>
            </a:r>
            <a:endParaRPr sz="1400">
              <a:latin typeface="Open Sans"/>
              <a:ea typeface="Open Sans"/>
              <a:cs typeface="Open Sans"/>
              <a:sym typeface="Open Sans"/>
            </a:endParaRPr>
          </a:p>
        </p:txBody>
      </p:sp>
      <p:sp>
        <p:nvSpPr>
          <p:cNvPr id="690" name="Google Shape;690;p90"/>
          <p:cNvSpPr txBox="1"/>
          <p:nvPr/>
        </p:nvSpPr>
        <p:spPr>
          <a:xfrm>
            <a:off x="7567675"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1"/>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Gradient Descent</a:t>
            </a:r>
            <a:endParaRPr/>
          </a:p>
        </p:txBody>
      </p:sp>
      <p:sp>
        <p:nvSpPr>
          <p:cNvPr id="696" name="Google Shape;696;p91"/>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b="1" lang="en"/>
              <a:t>Batch Gradient Descent</a:t>
            </a:r>
            <a:r>
              <a:rPr lang="en"/>
              <a:t>: It processes all training examples in each epoch and in the end take the average gradient to update the parameters</a:t>
            </a:r>
            <a:endParaRPr/>
          </a:p>
          <a:p>
            <a:pPr indent="-203200" lvl="1" marL="457200" rtl="0" algn="l">
              <a:spcBef>
                <a:spcPts val="0"/>
              </a:spcBef>
              <a:spcAft>
                <a:spcPts val="0"/>
              </a:spcAft>
              <a:buSzPts val="1400"/>
              <a:buChar char="○"/>
            </a:pPr>
            <a:r>
              <a:rPr lang="en"/>
              <a:t>Pros: </a:t>
            </a:r>
            <a:endParaRPr/>
          </a:p>
          <a:p>
            <a:pPr indent="-203200" lvl="2" marL="685800" rtl="0" algn="l">
              <a:spcBef>
                <a:spcPts val="0"/>
              </a:spcBef>
              <a:spcAft>
                <a:spcPts val="0"/>
              </a:spcAft>
              <a:buSzPts val="1400"/>
              <a:buChar char="■"/>
            </a:pPr>
            <a:r>
              <a:rPr lang="en"/>
              <a:t>Stable convergence + more computationally efficient </a:t>
            </a:r>
            <a:endParaRPr/>
          </a:p>
          <a:p>
            <a:pPr indent="-203200" lvl="1" marL="457200" rtl="0" algn="l">
              <a:spcBef>
                <a:spcPts val="0"/>
              </a:spcBef>
              <a:spcAft>
                <a:spcPts val="0"/>
              </a:spcAft>
              <a:buSzPts val="1400"/>
              <a:buChar char="○"/>
            </a:pPr>
            <a:r>
              <a:rPr lang="en"/>
              <a:t>Cons: </a:t>
            </a:r>
            <a:endParaRPr/>
          </a:p>
          <a:p>
            <a:pPr indent="-203200" lvl="2" marL="685800" rtl="0" algn="l">
              <a:spcBef>
                <a:spcPts val="0"/>
              </a:spcBef>
              <a:spcAft>
                <a:spcPts val="0"/>
              </a:spcAft>
              <a:buSzPts val="1400"/>
              <a:buChar char="■"/>
            </a:pPr>
            <a:r>
              <a:rPr lang="en"/>
              <a:t>Can get stuck at local minima </a:t>
            </a:r>
            <a:endParaRPr/>
          </a:p>
          <a:p>
            <a:pPr indent="-203200" lvl="0" marL="228600" rtl="0" algn="l">
              <a:spcBef>
                <a:spcPts val="0"/>
              </a:spcBef>
              <a:spcAft>
                <a:spcPts val="0"/>
              </a:spcAft>
              <a:buSzPts val="1400"/>
              <a:buChar char="●"/>
            </a:pPr>
            <a:r>
              <a:rPr b="1" lang="en"/>
              <a:t>Stochastic Gradient Descent </a:t>
            </a:r>
            <a:r>
              <a:rPr lang="en"/>
              <a:t>: It processes one training example in each iteration and updates the parameters</a:t>
            </a:r>
            <a:endParaRPr/>
          </a:p>
          <a:p>
            <a:pPr indent="-203200" lvl="1" marL="457200" rtl="0" algn="l">
              <a:spcBef>
                <a:spcPts val="0"/>
              </a:spcBef>
              <a:spcAft>
                <a:spcPts val="0"/>
              </a:spcAft>
              <a:buSzPts val="1400"/>
              <a:buChar char="○"/>
            </a:pPr>
            <a:r>
              <a:rPr lang="en"/>
              <a:t>Pros: </a:t>
            </a:r>
            <a:endParaRPr/>
          </a:p>
          <a:p>
            <a:pPr indent="-203200" lvl="2" marL="685800" rtl="0" algn="l">
              <a:spcBef>
                <a:spcPts val="0"/>
              </a:spcBef>
              <a:spcAft>
                <a:spcPts val="0"/>
              </a:spcAft>
              <a:buSzPts val="1400"/>
              <a:buChar char="■"/>
            </a:pPr>
            <a:r>
              <a:rPr lang="en"/>
              <a:t>Can have faster convergence </a:t>
            </a:r>
            <a:endParaRPr/>
          </a:p>
          <a:p>
            <a:pPr indent="-203200" lvl="1" marL="457200" rtl="0" algn="l">
              <a:spcBef>
                <a:spcPts val="0"/>
              </a:spcBef>
              <a:spcAft>
                <a:spcPts val="0"/>
              </a:spcAft>
              <a:buSzPts val="1400"/>
              <a:buChar char="○"/>
            </a:pPr>
            <a:r>
              <a:rPr lang="en"/>
              <a:t>Cons: </a:t>
            </a:r>
            <a:endParaRPr/>
          </a:p>
          <a:p>
            <a:pPr indent="-203200" lvl="2" marL="685800" rtl="0" algn="l">
              <a:spcBef>
                <a:spcPts val="0"/>
              </a:spcBef>
              <a:spcAft>
                <a:spcPts val="0"/>
              </a:spcAft>
              <a:buSzPts val="1400"/>
              <a:buChar char="■"/>
            </a:pPr>
            <a:r>
              <a:rPr lang="en"/>
              <a:t>Computationally intensive and noisy gradients </a:t>
            </a:r>
            <a:endParaRPr/>
          </a:p>
          <a:p>
            <a:pPr indent="-203200" lvl="0" marL="228600" rtl="0" algn="l">
              <a:spcBef>
                <a:spcPts val="0"/>
              </a:spcBef>
              <a:spcAft>
                <a:spcPts val="0"/>
              </a:spcAft>
              <a:buSzPts val="1400"/>
              <a:buChar char="●"/>
            </a:pPr>
            <a:r>
              <a:rPr b="1" lang="en"/>
              <a:t>Mini batch Gradient Descent: </a:t>
            </a:r>
            <a:r>
              <a:rPr lang="en"/>
              <a:t>It splits the dataset into mini batches, and it calculates the gradient in each mini batch. Best of both worlds! </a:t>
            </a:r>
            <a:endParaRPr/>
          </a:p>
        </p:txBody>
      </p:sp>
      <p:sp>
        <p:nvSpPr>
          <p:cNvPr id="697" name="Google Shape;697;p91"/>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a:t>
            </a:r>
            <a:endParaRPr/>
          </a:p>
        </p:txBody>
      </p:sp>
      <p:sp>
        <p:nvSpPr>
          <p:cNvPr id="703" name="Google Shape;703;p92"/>
          <p:cNvSpPr txBox="1"/>
          <p:nvPr>
            <p:ph idx="1" type="body"/>
          </p:nvPr>
        </p:nvSpPr>
        <p:spPr>
          <a:xfrm>
            <a:off x="311700" y="928100"/>
            <a:ext cx="43188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 is how big the step will be in one direction.</a:t>
            </a:r>
            <a:endParaRPr/>
          </a:p>
          <a:p>
            <a:pPr indent="0" lvl="0" marL="0" rtl="0" algn="l">
              <a:spcBef>
                <a:spcPts val="1600"/>
              </a:spcBef>
              <a:spcAft>
                <a:spcPts val="0"/>
              </a:spcAft>
              <a:buNone/>
            </a:pPr>
            <a:r>
              <a:rPr lang="en"/>
              <a:t>Learning rate is a hyperparameter, meaning that we have to choose the value.</a:t>
            </a:r>
            <a:endParaRPr/>
          </a:p>
          <a:p>
            <a:pPr indent="0" lvl="0" marL="0" rtl="0" algn="l">
              <a:spcBef>
                <a:spcPts val="1600"/>
              </a:spcBef>
              <a:spcAft>
                <a:spcPts val="0"/>
              </a:spcAft>
              <a:buNone/>
            </a:pPr>
            <a:r>
              <a:rPr b="1" lang="en"/>
              <a:t>Too small learning rate</a:t>
            </a:r>
            <a:r>
              <a:rPr lang="en"/>
              <a:t>, and the optimization will take forever</a:t>
            </a:r>
            <a:endParaRPr/>
          </a:p>
          <a:p>
            <a:pPr indent="0" lvl="0" marL="0" rtl="0" algn="l">
              <a:spcBef>
                <a:spcPts val="1600"/>
              </a:spcBef>
              <a:spcAft>
                <a:spcPts val="1600"/>
              </a:spcAft>
              <a:buNone/>
            </a:pPr>
            <a:r>
              <a:rPr b="1" lang="en"/>
              <a:t>Too big learning rate</a:t>
            </a:r>
            <a:r>
              <a:rPr lang="en"/>
              <a:t> and we might miss the minima</a:t>
            </a:r>
            <a:endParaRPr/>
          </a:p>
        </p:txBody>
      </p:sp>
      <p:sp>
        <p:nvSpPr>
          <p:cNvPr id="704" name="Google Shape;704;p9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05" name="Google Shape;705;p92"/>
          <p:cNvPicPr preferRelativeResize="0"/>
          <p:nvPr/>
        </p:nvPicPr>
        <p:blipFill rotWithShape="1">
          <a:blip r:embed="rId3">
            <a:alphaModFix/>
          </a:blip>
          <a:srcRect b="1448" l="0" r="1545" t="0"/>
          <a:stretch/>
        </p:blipFill>
        <p:spPr>
          <a:xfrm>
            <a:off x="4662988" y="1054344"/>
            <a:ext cx="4042500" cy="3034813"/>
          </a:xfrm>
          <a:prstGeom prst="rect">
            <a:avLst/>
          </a:prstGeom>
          <a:noFill/>
          <a:ln>
            <a:noFill/>
          </a:ln>
        </p:spPr>
      </p:pic>
      <p:sp>
        <p:nvSpPr>
          <p:cNvPr id="706" name="Google Shape;706;p92"/>
          <p:cNvSpPr/>
          <p:nvPr/>
        </p:nvSpPr>
        <p:spPr>
          <a:xfrm>
            <a:off x="6924488" y="275660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07" name="Google Shape;707;p92"/>
          <p:cNvCxnSpPr>
            <a:endCxn id="706" idx="2"/>
          </p:cNvCxnSpPr>
          <p:nvPr/>
        </p:nvCxnSpPr>
        <p:spPr>
          <a:xfrm flipH="1">
            <a:off x="6924488" y="2593100"/>
            <a:ext cx="228000" cy="220500"/>
          </a:xfrm>
          <a:prstGeom prst="curvedConnector3">
            <a:avLst>
              <a:gd fmla="val 152220" name="adj1"/>
            </a:avLst>
          </a:prstGeom>
          <a:noFill/>
          <a:ln cap="flat" cmpd="sng" w="4775">
            <a:solidFill>
              <a:schemeClr val="dk2"/>
            </a:solidFill>
            <a:prstDash val="solid"/>
            <a:round/>
            <a:headEnd len="med" w="med" type="none"/>
            <a:tailEnd len="med" w="med" type="none"/>
          </a:ln>
        </p:spPr>
      </p:cxnSp>
      <p:sp>
        <p:nvSpPr>
          <p:cNvPr id="708" name="Google Shape;708;p92"/>
          <p:cNvSpPr/>
          <p:nvPr/>
        </p:nvSpPr>
        <p:spPr>
          <a:xfrm>
            <a:off x="6737100" y="298240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09" name="Google Shape;709;p92"/>
          <p:cNvCxnSpPr>
            <a:stCxn id="706" idx="2"/>
            <a:endCxn id="708" idx="2"/>
          </p:cNvCxnSpPr>
          <p:nvPr/>
        </p:nvCxnSpPr>
        <p:spPr>
          <a:xfrm flipH="1">
            <a:off x="6736988" y="2813600"/>
            <a:ext cx="187500" cy="225900"/>
          </a:xfrm>
          <a:prstGeom prst="curvedConnector3">
            <a:avLst>
              <a:gd fmla="val 163571" name="adj1"/>
            </a:avLst>
          </a:prstGeom>
          <a:noFill/>
          <a:ln cap="flat" cmpd="sng" w="4775">
            <a:solidFill>
              <a:schemeClr val="dk2"/>
            </a:solidFill>
            <a:prstDash val="solid"/>
            <a:round/>
            <a:headEnd len="med" w="med" type="none"/>
            <a:tailEnd len="med" w="med" type="none"/>
          </a:ln>
        </p:spPr>
      </p:cxnSp>
      <p:cxnSp>
        <p:nvCxnSpPr>
          <p:cNvPr id="710" name="Google Shape;710;p92"/>
          <p:cNvCxnSpPr/>
          <p:nvPr/>
        </p:nvCxnSpPr>
        <p:spPr>
          <a:xfrm flipH="1">
            <a:off x="6426775" y="3388475"/>
            <a:ext cx="187200" cy="225900"/>
          </a:xfrm>
          <a:prstGeom prst="curvedConnector3">
            <a:avLst>
              <a:gd fmla="val 163571" name="adj1"/>
            </a:avLst>
          </a:prstGeom>
          <a:noFill/>
          <a:ln cap="flat" cmpd="sng" w="4775">
            <a:solidFill>
              <a:schemeClr val="dk2"/>
            </a:solidFill>
            <a:prstDash val="solid"/>
            <a:round/>
            <a:headEnd len="med" w="med" type="none"/>
            <a:tailEnd len="med" w="med" type="none"/>
          </a:ln>
        </p:spPr>
      </p:cxnSp>
      <p:sp>
        <p:nvSpPr>
          <p:cNvPr id="711" name="Google Shape;711;p92"/>
          <p:cNvSpPr/>
          <p:nvPr/>
        </p:nvSpPr>
        <p:spPr>
          <a:xfrm>
            <a:off x="6627244" y="3274475"/>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2" name="Google Shape;712;p92"/>
          <p:cNvSpPr/>
          <p:nvPr/>
        </p:nvSpPr>
        <p:spPr>
          <a:xfrm>
            <a:off x="6462063" y="3576475"/>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13" name="Google Shape;713;p92"/>
          <p:cNvCxnSpPr/>
          <p:nvPr/>
        </p:nvCxnSpPr>
        <p:spPr>
          <a:xfrm flipH="1">
            <a:off x="6585375" y="3101038"/>
            <a:ext cx="187200" cy="225900"/>
          </a:xfrm>
          <a:prstGeom prst="curvedConnector3">
            <a:avLst>
              <a:gd fmla="val 163571" name="adj1"/>
            </a:avLst>
          </a:prstGeom>
          <a:noFill/>
          <a:ln cap="flat" cmpd="sng" w="4775">
            <a:solidFill>
              <a:schemeClr val="dk2"/>
            </a:solidFill>
            <a:prstDash val="solid"/>
            <a:round/>
            <a:headEnd len="med" w="med" type="none"/>
            <a:tailEnd len="med" w="med" type="none"/>
          </a:ln>
        </p:spPr>
      </p:cxnSp>
      <p:cxnSp>
        <p:nvCxnSpPr>
          <p:cNvPr id="714" name="Google Shape;714;p92"/>
          <p:cNvCxnSpPr>
            <a:stCxn id="712" idx="2"/>
          </p:cNvCxnSpPr>
          <p:nvPr/>
        </p:nvCxnSpPr>
        <p:spPr>
          <a:xfrm flipH="1">
            <a:off x="6198063" y="3633475"/>
            <a:ext cx="264000" cy="277500"/>
          </a:xfrm>
          <a:prstGeom prst="curvedConnector2">
            <a:avLst/>
          </a:prstGeom>
          <a:noFill/>
          <a:ln cap="flat" cmpd="sng" w="4775">
            <a:solidFill>
              <a:schemeClr val="dk2"/>
            </a:solidFill>
            <a:prstDash val="solid"/>
            <a:round/>
            <a:headEnd len="med" w="med" type="none"/>
            <a:tailEnd len="med" w="med" type="none"/>
          </a:ln>
        </p:spPr>
      </p:cxnSp>
      <p:cxnSp>
        <p:nvCxnSpPr>
          <p:cNvPr id="715" name="Google Shape;715;p92"/>
          <p:cNvCxnSpPr/>
          <p:nvPr/>
        </p:nvCxnSpPr>
        <p:spPr>
          <a:xfrm>
            <a:off x="6383075" y="1581525"/>
            <a:ext cx="292200" cy="1254000"/>
          </a:xfrm>
          <a:prstGeom prst="straightConnector1">
            <a:avLst/>
          </a:prstGeom>
          <a:noFill/>
          <a:ln cap="flat" cmpd="sng" w="14300">
            <a:solidFill>
              <a:schemeClr val="dk2"/>
            </a:solidFill>
            <a:prstDash val="solid"/>
            <a:round/>
            <a:headEnd len="med" w="med" type="none"/>
            <a:tailEnd len="med" w="med" type="triangle"/>
          </a:ln>
        </p:spPr>
      </p:cxnSp>
      <p:sp>
        <p:nvSpPr>
          <p:cNvPr id="716" name="Google Shape;716;p92"/>
          <p:cNvSpPr txBox="1"/>
          <p:nvPr/>
        </p:nvSpPr>
        <p:spPr>
          <a:xfrm>
            <a:off x="5855900" y="1111338"/>
            <a:ext cx="1068600" cy="399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latin typeface="Open Sans"/>
                <a:ea typeface="Open Sans"/>
                <a:cs typeface="Open Sans"/>
                <a:sym typeface="Open Sans"/>
              </a:rPr>
              <a:t>Learning Rate</a:t>
            </a:r>
            <a:endParaRPr sz="1000">
              <a:latin typeface="Open Sans"/>
              <a:ea typeface="Open Sans"/>
              <a:cs typeface="Open Sans"/>
              <a:sym typeface="Open Sans"/>
            </a:endParaRPr>
          </a:p>
        </p:txBody>
      </p:sp>
      <p:sp>
        <p:nvSpPr>
          <p:cNvPr id="717" name="Google Shape;717;p92"/>
          <p:cNvSpPr/>
          <p:nvPr/>
        </p:nvSpPr>
        <p:spPr>
          <a:xfrm>
            <a:off x="5489281" y="303935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3"/>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small learning rate</a:t>
            </a:r>
            <a:endParaRPr/>
          </a:p>
        </p:txBody>
      </p:sp>
      <p:sp>
        <p:nvSpPr>
          <p:cNvPr id="723" name="Google Shape;723;p9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24" name="Google Shape;724;p93"/>
          <p:cNvPicPr preferRelativeResize="0"/>
          <p:nvPr/>
        </p:nvPicPr>
        <p:blipFill>
          <a:blip r:embed="rId3">
            <a:alphaModFix/>
          </a:blip>
          <a:stretch>
            <a:fillRect/>
          </a:stretch>
        </p:blipFill>
        <p:spPr>
          <a:xfrm>
            <a:off x="403294" y="1058988"/>
            <a:ext cx="8337414" cy="3233700"/>
          </a:xfrm>
          <a:prstGeom prst="rect">
            <a:avLst/>
          </a:prstGeom>
          <a:noFill/>
          <a:ln>
            <a:noFill/>
          </a:ln>
        </p:spPr>
      </p:pic>
      <p:sp>
        <p:nvSpPr>
          <p:cNvPr id="725" name="Google Shape;725;p93"/>
          <p:cNvSpPr txBox="1"/>
          <p:nvPr/>
        </p:nvSpPr>
        <p:spPr>
          <a:xfrm>
            <a:off x="7587013"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4"/>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Stop training</a:t>
            </a:r>
            <a:endParaRPr/>
          </a:p>
        </p:txBody>
      </p:sp>
      <p:sp>
        <p:nvSpPr>
          <p:cNvPr id="731" name="Google Shape;731;p94"/>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conditions that gradient descent uses to stop</a:t>
            </a:r>
            <a:endParaRPr/>
          </a:p>
          <a:p>
            <a:pPr indent="-203200" lvl="0" marL="228600" rtl="0" algn="l">
              <a:spcBef>
                <a:spcPts val="1600"/>
              </a:spcBef>
              <a:spcAft>
                <a:spcPts val="0"/>
              </a:spcAft>
              <a:buSzPts val="1400"/>
              <a:buChar char="●"/>
            </a:pPr>
            <a:r>
              <a:rPr b="1" lang="en"/>
              <a:t>maxiter</a:t>
            </a:r>
            <a:r>
              <a:rPr lang="en"/>
              <a:t>: When it reaches the maximum number of iterations</a:t>
            </a:r>
            <a:endParaRPr/>
          </a:p>
          <a:p>
            <a:pPr indent="-203200" lvl="0" marL="228600" rtl="0" algn="l">
              <a:spcBef>
                <a:spcPts val="500"/>
              </a:spcBef>
              <a:spcAft>
                <a:spcPts val="0"/>
              </a:spcAft>
              <a:buSzPts val="1400"/>
              <a:buChar char="●"/>
            </a:pPr>
            <a:r>
              <a:rPr b="1" lang="en"/>
              <a:t>reltol</a:t>
            </a:r>
            <a:r>
              <a:rPr lang="en"/>
              <a:t>: When the improvement drops below a threshold</a:t>
            </a:r>
            <a:endParaRPr/>
          </a:p>
          <a:p>
            <a:pPr indent="-203200" lvl="0" marL="228600" rtl="0" algn="l">
              <a:spcBef>
                <a:spcPts val="500"/>
              </a:spcBef>
              <a:spcAft>
                <a:spcPts val="500"/>
              </a:spcAft>
              <a:buSzPts val="1400"/>
              <a:buChar char="●"/>
            </a:pPr>
            <a:r>
              <a:rPr b="1" lang="en"/>
              <a:t>abstol</a:t>
            </a:r>
            <a:r>
              <a:rPr lang="en"/>
              <a:t>: When the function gets close enough to zero </a:t>
            </a:r>
            <a:endParaRPr/>
          </a:p>
        </p:txBody>
      </p:sp>
      <p:sp>
        <p:nvSpPr>
          <p:cNvPr id="732" name="Google Shape;732;p94"/>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What is Machine Learning?</a:t>
            </a:r>
            <a:endParaRPr/>
          </a:p>
        </p:txBody>
      </p:sp>
      <p:sp>
        <p:nvSpPr>
          <p:cNvPr id="277" name="Google Shape;277;p59"/>
          <p:cNvSpPr txBox="1"/>
          <p:nvPr>
            <p:ph idx="1" type="body"/>
          </p:nvPr>
        </p:nvSpPr>
        <p:spPr>
          <a:xfrm>
            <a:off x="311700" y="928100"/>
            <a:ext cx="48390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400"/>
              <a:t>Traditional Algorithms</a:t>
            </a:r>
            <a:r>
              <a:rPr lang="en" sz="1400"/>
              <a:t>: A specific set of instructions that when they are executed solve a problem. For every type of problem you need a different algorithm that needs to be explicitly programmed</a:t>
            </a:r>
            <a:endParaRPr sz="1400"/>
          </a:p>
          <a:p>
            <a:pPr indent="0" lvl="0" marL="0" rtl="0" algn="l">
              <a:lnSpc>
                <a:spcPct val="115000"/>
              </a:lnSpc>
              <a:spcBef>
                <a:spcPts val="1600"/>
              </a:spcBef>
              <a:spcAft>
                <a:spcPts val="0"/>
              </a:spcAft>
              <a:buSzPts val="1400"/>
              <a:buNone/>
            </a:pPr>
            <a:r>
              <a:rPr b="1" lang="en" sz="1400"/>
              <a:t>Machine Learning Algorithms</a:t>
            </a:r>
            <a:r>
              <a:rPr lang="en" sz="1400"/>
              <a:t>:</a:t>
            </a:r>
            <a:r>
              <a:rPr b="1" lang="en" sz="1400"/>
              <a:t> </a:t>
            </a:r>
            <a:r>
              <a:rPr lang="en" sz="1400"/>
              <a:t>They are general algorithms that learn through data. You don't have to program every time a different algorithm for every problem, you just have to present the algorithm with sufficient data, and then it can make predictions for new examples that it didn’t “see” before</a:t>
            </a:r>
            <a:endParaRPr sz="1400"/>
          </a:p>
          <a:p>
            <a:pPr indent="0" lvl="0" marL="0" rtl="0" algn="l">
              <a:lnSpc>
                <a:spcPct val="115000"/>
              </a:lnSpc>
              <a:spcBef>
                <a:spcPts val="1600"/>
              </a:spcBef>
              <a:spcAft>
                <a:spcPts val="1600"/>
              </a:spcAft>
              <a:buSzPts val="1400"/>
              <a:buNone/>
            </a:pPr>
            <a:r>
              <a:t/>
            </a:r>
            <a:endParaRPr/>
          </a:p>
        </p:txBody>
      </p:sp>
      <p:sp>
        <p:nvSpPr>
          <p:cNvPr id="278" name="Google Shape;278;p5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279" name="Google Shape;279;p59"/>
          <p:cNvSpPr txBox="1"/>
          <p:nvPr/>
        </p:nvSpPr>
        <p:spPr>
          <a:xfrm>
            <a:off x="8003838" y="4786313"/>
            <a:ext cx="7053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280" name="Google Shape;280;p59"/>
          <p:cNvPicPr preferRelativeResize="0"/>
          <p:nvPr/>
        </p:nvPicPr>
        <p:blipFill rotWithShape="1">
          <a:blip r:embed="rId4">
            <a:alphaModFix/>
          </a:blip>
          <a:srcRect b="0" l="0" r="0" t="5114"/>
          <a:stretch/>
        </p:blipFill>
        <p:spPr>
          <a:xfrm>
            <a:off x="5217588" y="804840"/>
            <a:ext cx="3765475" cy="368621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5"/>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Data Transformations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Types of Transformations</a:t>
            </a:r>
            <a:endParaRPr/>
          </a:p>
        </p:txBody>
      </p:sp>
      <p:sp>
        <p:nvSpPr>
          <p:cNvPr id="743" name="Google Shape;743;p96"/>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 following are used interchangeably, but they are not the same</a:t>
            </a:r>
            <a:endParaRPr/>
          </a:p>
          <a:p>
            <a:pPr indent="-203200" lvl="0" marL="228600" rtl="0" algn="l">
              <a:lnSpc>
                <a:spcPct val="115000"/>
              </a:lnSpc>
              <a:spcBef>
                <a:spcPts val="1600"/>
              </a:spcBef>
              <a:spcAft>
                <a:spcPts val="0"/>
              </a:spcAft>
              <a:buSzPts val="1400"/>
              <a:buChar char="●"/>
            </a:pPr>
            <a:r>
              <a:rPr b="1" lang="en"/>
              <a:t>Normalization</a:t>
            </a:r>
            <a:r>
              <a:rPr lang="en"/>
              <a:t>: Is when you scale in respect to all the data range to [0,1] (Min-Max)</a:t>
            </a:r>
            <a:endParaRPr/>
          </a:p>
          <a:p>
            <a:pPr indent="-203200" lvl="0" marL="228600" rtl="0" algn="l">
              <a:lnSpc>
                <a:spcPct val="115000"/>
              </a:lnSpc>
              <a:spcBef>
                <a:spcPts val="500"/>
              </a:spcBef>
              <a:spcAft>
                <a:spcPts val="0"/>
              </a:spcAft>
              <a:buSzPts val="1400"/>
              <a:buChar char="●"/>
            </a:pPr>
            <a:r>
              <a:rPr b="1" lang="en"/>
              <a:t>Standardization</a:t>
            </a:r>
            <a:r>
              <a:rPr lang="en"/>
              <a:t>: Is when you transform in respect to all the data range so that the data has a mean of 0 and a standard deviation of 1</a:t>
            </a:r>
            <a:endParaRPr/>
          </a:p>
          <a:p>
            <a:pPr indent="-203200" lvl="0" marL="228600" rtl="0" algn="l">
              <a:lnSpc>
                <a:spcPct val="115000"/>
              </a:lnSpc>
              <a:spcBef>
                <a:spcPts val="500"/>
              </a:spcBef>
              <a:spcAft>
                <a:spcPts val="0"/>
              </a:spcAft>
              <a:buSzPts val="1400"/>
              <a:buChar char="●"/>
            </a:pPr>
            <a:r>
              <a:rPr b="1" lang="en"/>
              <a:t>Transformation</a:t>
            </a:r>
            <a:r>
              <a:rPr lang="en"/>
              <a:t>: It transforms each data point with the same transformation separately</a:t>
            </a:r>
            <a:endParaRPr/>
          </a:p>
          <a:p>
            <a:pPr indent="0" lvl="0" marL="0" rtl="0" algn="l">
              <a:lnSpc>
                <a:spcPct val="115000"/>
              </a:lnSpc>
              <a:spcBef>
                <a:spcPts val="500"/>
              </a:spcBef>
              <a:spcAft>
                <a:spcPts val="1600"/>
              </a:spcAft>
              <a:buSzPts val="1400"/>
              <a:buNone/>
            </a:pPr>
            <a:r>
              <a:t/>
            </a:r>
            <a:endParaRPr/>
          </a:p>
        </p:txBody>
      </p:sp>
      <p:sp>
        <p:nvSpPr>
          <p:cNvPr id="744" name="Google Shape;744;p9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Scaling</a:t>
            </a:r>
            <a:endParaRPr/>
          </a:p>
        </p:txBody>
      </p:sp>
      <p:sp>
        <p:nvSpPr>
          <p:cNvPr id="750" name="Google Shape;750;p97"/>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Scaling our data is essential for 2 reasons:</a:t>
            </a:r>
            <a:endParaRPr/>
          </a:p>
          <a:p>
            <a:pPr indent="-203200" lvl="0" marL="228600" rtl="0" algn="l">
              <a:lnSpc>
                <a:spcPct val="115000"/>
              </a:lnSpc>
              <a:spcBef>
                <a:spcPts val="1600"/>
              </a:spcBef>
              <a:spcAft>
                <a:spcPts val="0"/>
              </a:spcAft>
              <a:buSzPts val="1400"/>
              <a:buChar char="●"/>
            </a:pPr>
            <a:r>
              <a:rPr lang="en"/>
              <a:t>Same size scale</a:t>
            </a:r>
            <a:endParaRPr/>
          </a:p>
          <a:p>
            <a:pPr indent="-203200" lvl="0" marL="228600" rtl="0" algn="l">
              <a:lnSpc>
                <a:spcPct val="115000"/>
              </a:lnSpc>
              <a:spcBef>
                <a:spcPts val="0"/>
              </a:spcBef>
              <a:spcAft>
                <a:spcPts val="0"/>
              </a:spcAft>
              <a:buSzPts val="1400"/>
              <a:buChar char="●"/>
            </a:pPr>
            <a:r>
              <a:rPr lang="en"/>
              <a:t>Mathematical libraries perform faster in the [-1,1] or [0,1]</a:t>
            </a:r>
            <a:endParaRPr/>
          </a:p>
          <a:p>
            <a:pPr indent="0" lvl="0" marL="0" rtl="0" algn="l">
              <a:lnSpc>
                <a:spcPct val="115000"/>
              </a:lnSpc>
              <a:spcBef>
                <a:spcPts val="1600"/>
              </a:spcBef>
              <a:spcAft>
                <a:spcPts val="1600"/>
              </a:spcAft>
              <a:buSzPts val="1400"/>
              <a:buNone/>
            </a:pPr>
            <a:r>
              <a:rPr lang="en"/>
              <a:t>There are different types of scaling each one with benefits in certain problems</a:t>
            </a:r>
            <a:endParaRPr/>
          </a:p>
        </p:txBody>
      </p:sp>
      <p:sp>
        <p:nvSpPr>
          <p:cNvPr id="751" name="Google Shape;751;p9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Min-Max Scaling</a:t>
            </a:r>
            <a:endParaRPr/>
          </a:p>
        </p:txBody>
      </p:sp>
      <p:sp>
        <p:nvSpPr>
          <p:cNvPr id="757" name="Google Shape;757;p98"/>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Scales the data between [0,1] or more generally between [a,b]</a:t>
            </a:r>
            <a:endParaRPr/>
          </a:p>
        </p:txBody>
      </p:sp>
      <p:sp>
        <p:nvSpPr>
          <p:cNvPr id="758" name="Google Shape;758;p9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cxnSp>
        <p:nvCxnSpPr>
          <p:cNvPr id="759" name="Google Shape;759;p98"/>
          <p:cNvCxnSpPr>
            <a:endCxn id="760" idx="0"/>
          </p:cNvCxnSpPr>
          <p:nvPr/>
        </p:nvCxnSpPr>
        <p:spPr>
          <a:xfrm flipH="1">
            <a:off x="2582400" y="1325088"/>
            <a:ext cx="24900" cy="714900"/>
          </a:xfrm>
          <a:prstGeom prst="straightConnector1">
            <a:avLst/>
          </a:prstGeom>
          <a:noFill/>
          <a:ln cap="flat" cmpd="sng" w="14300">
            <a:solidFill>
              <a:schemeClr val="dk2"/>
            </a:solidFill>
            <a:prstDash val="solid"/>
            <a:round/>
            <a:headEnd len="sm" w="sm" type="none"/>
            <a:tailEnd len="med" w="med" type="triangle"/>
          </a:ln>
        </p:spPr>
      </p:cxnSp>
      <p:cxnSp>
        <p:nvCxnSpPr>
          <p:cNvPr id="761" name="Google Shape;761;p98"/>
          <p:cNvCxnSpPr/>
          <p:nvPr/>
        </p:nvCxnSpPr>
        <p:spPr>
          <a:xfrm>
            <a:off x="5426065" y="1338211"/>
            <a:ext cx="442800" cy="643500"/>
          </a:xfrm>
          <a:prstGeom prst="straightConnector1">
            <a:avLst/>
          </a:prstGeom>
          <a:noFill/>
          <a:ln cap="flat" cmpd="sng" w="14300">
            <a:solidFill>
              <a:schemeClr val="dk2"/>
            </a:solidFill>
            <a:prstDash val="solid"/>
            <a:round/>
            <a:headEnd len="sm" w="sm" type="none"/>
            <a:tailEnd len="med" w="med" type="triangle"/>
          </a:ln>
        </p:spPr>
      </p:cxnSp>
      <p:pic>
        <p:nvPicPr>
          <p:cNvPr id="760" name="Google Shape;760;p98"/>
          <p:cNvPicPr preferRelativeResize="0"/>
          <p:nvPr/>
        </p:nvPicPr>
        <p:blipFill rotWithShape="1">
          <a:blip r:embed="rId3">
            <a:alphaModFix/>
          </a:blip>
          <a:srcRect b="0" l="0" r="0" t="0"/>
          <a:stretch/>
        </p:blipFill>
        <p:spPr>
          <a:xfrm>
            <a:off x="839663" y="2039988"/>
            <a:ext cx="3485475" cy="1054350"/>
          </a:xfrm>
          <a:prstGeom prst="rect">
            <a:avLst/>
          </a:prstGeom>
          <a:noFill/>
          <a:ln>
            <a:noFill/>
          </a:ln>
        </p:spPr>
      </p:pic>
      <p:pic>
        <p:nvPicPr>
          <p:cNvPr id="762" name="Google Shape;762;p98"/>
          <p:cNvPicPr preferRelativeResize="0"/>
          <p:nvPr/>
        </p:nvPicPr>
        <p:blipFill rotWithShape="1">
          <a:blip r:embed="rId4">
            <a:alphaModFix/>
          </a:blip>
          <a:srcRect b="0" l="0" r="0" t="0"/>
          <a:stretch/>
        </p:blipFill>
        <p:spPr>
          <a:xfrm>
            <a:off x="4603750" y="2172357"/>
            <a:ext cx="3700588" cy="950050"/>
          </a:xfrm>
          <a:prstGeom prst="rect">
            <a:avLst/>
          </a:prstGeom>
          <a:noFill/>
          <a:ln>
            <a:noFill/>
          </a:ln>
        </p:spPr>
      </p:pic>
      <p:sp>
        <p:nvSpPr>
          <p:cNvPr id="763" name="Google Shape;763;p98"/>
          <p:cNvSpPr txBox="1"/>
          <p:nvPr/>
        </p:nvSpPr>
        <p:spPr>
          <a:xfrm>
            <a:off x="7804100" y="4807988"/>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Source</a:t>
            </a:r>
            <a:endParaRPr b="0" i="0" sz="700" u="none" cap="none" strike="noStrike">
              <a:solidFill>
                <a:srgbClr val="000000"/>
              </a:solidFill>
              <a:latin typeface="Open Sans"/>
              <a:ea typeface="Open Sans"/>
              <a:cs typeface="Open Sans"/>
              <a:sym typeface="Open Sans"/>
            </a:endParaRPr>
          </a:p>
        </p:txBody>
      </p:sp>
      <p:sp>
        <p:nvSpPr>
          <p:cNvPr id="764" name="Google Shape;764;p98"/>
          <p:cNvSpPr txBox="1"/>
          <p:nvPr/>
        </p:nvSpPr>
        <p:spPr>
          <a:xfrm>
            <a:off x="508000" y="3821940"/>
            <a:ext cx="8324400" cy="9081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rgbClr val="303030"/>
                </a:solidFill>
                <a:latin typeface="Open Sans"/>
                <a:ea typeface="Open Sans"/>
                <a:cs typeface="Open Sans"/>
                <a:sym typeface="Open Sans"/>
              </a:rPr>
              <a:t>Normalization (Min-Max) is good to use when you know that the distribution of your data does not follow a Gaussian distribution. This can be useful in algorithms that do not assume any distribution of the data like K-Nearest Neighbors and Neural Networks.</a:t>
            </a:r>
            <a:endParaRPr sz="700"/>
          </a:p>
          <a:p>
            <a:pPr indent="0" lvl="0" marL="0" marR="0" rtl="0" algn="l">
              <a:lnSpc>
                <a:spcPct val="100000"/>
              </a:lnSpc>
              <a:spcBef>
                <a:spcPts val="0"/>
              </a:spcBef>
              <a:spcAft>
                <a:spcPts val="0"/>
              </a:spcAft>
              <a:buNone/>
            </a:pPr>
            <a:br>
              <a:rPr b="0" i="0" lang="en" sz="700" u="none" cap="none" strike="noStrike">
                <a:solidFill>
                  <a:srgbClr val="000000"/>
                </a:solidFill>
                <a:latin typeface="Arial"/>
                <a:ea typeface="Arial"/>
                <a:cs typeface="Arial"/>
                <a:sym typeface="Arial"/>
              </a:rPr>
            </a:b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Mean Normalization</a:t>
            </a:r>
            <a:endParaRPr/>
          </a:p>
        </p:txBody>
      </p:sp>
      <p:sp>
        <p:nvSpPr>
          <p:cNvPr id="770" name="Google Shape;770;p9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771" name="Google Shape;771;p99"/>
          <p:cNvSpPr txBox="1"/>
          <p:nvPr/>
        </p:nvSpPr>
        <p:spPr>
          <a:xfrm>
            <a:off x="491550" y="876250"/>
            <a:ext cx="8023500" cy="922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Open Sans"/>
                <a:ea typeface="Open Sans"/>
                <a:cs typeface="Open Sans"/>
                <a:sym typeface="Open Sans"/>
              </a:rPr>
              <a:t>It it used when we want our data to have zero mean. What it does is that it calculates and subtracts the mean for every feature. A common practice is also to divide this value by the range or the standard deviation.</a:t>
            </a:r>
            <a:endParaRPr b="0" i="0" sz="1400" u="none" cap="none" strike="noStrike">
              <a:solidFill>
                <a:srgbClr val="000000"/>
              </a:solidFill>
              <a:latin typeface="Open Sans"/>
              <a:ea typeface="Open Sans"/>
              <a:cs typeface="Open Sans"/>
              <a:sym typeface="Open Sans"/>
            </a:endParaRPr>
          </a:p>
        </p:txBody>
      </p:sp>
      <p:sp>
        <p:nvSpPr>
          <p:cNvPr id="772" name="Google Shape;772;p99"/>
          <p:cNvSpPr txBox="1"/>
          <p:nvPr/>
        </p:nvSpPr>
        <p:spPr>
          <a:xfrm>
            <a:off x="7820713" y="4807988"/>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773" name="Google Shape;773;p99"/>
          <p:cNvPicPr preferRelativeResize="0"/>
          <p:nvPr/>
        </p:nvPicPr>
        <p:blipFill rotWithShape="1">
          <a:blip r:embed="rId4">
            <a:alphaModFix/>
          </a:blip>
          <a:srcRect b="0" l="0" r="0" t="0"/>
          <a:stretch/>
        </p:blipFill>
        <p:spPr>
          <a:xfrm>
            <a:off x="2723481" y="1820418"/>
            <a:ext cx="3699954" cy="13799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Z-score normalization</a:t>
            </a:r>
            <a:endParaRPr/>
          </a:p>
        </p:txBody>
      </p:sp>
      <p:sp>
        <p:nvSpPr>
          <p:cNvPr id="779" name="Google Shape;779;p100"/>
          <p:cNvSpPr txBox="1"/>
          <p:nvPr>
            <p:ph idx="1" type="body"/>
          </p:nvPr>
        </p:nvSpPr>
        <p:spPr>
          <a:xfrm>
            <a:off x="311700" y="854927"/>
            <a:ext cx="8520600" cy="9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When the same process is done and the standard deviation is used as the denominator then this process is called </a:t>
            </a:r>
            <a:r>
              <a:rPr b="1" lang="en"/>
              <a:t>Standardization. </a:t>
            </a:r>
            <a:r>
              <a:rPr lang="en"/>
              <a:t>In this normalization we subtract the mean and divide by the standard deviation, this is a common regularization used in SVM’s, Neural Networks, Logistic Regression</a:t>
            </a:r>
            <a:endParaRPr/>
          </a:p>
        </p:txBody>
      </p:sp>
      <p:sp>
        <p:nvSpPr>
          <p:cNvPr id="780" name="Google Shape;780;p10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781" name="Google Shape;781;p100"/>
          <p:cNvSpPr txBox="1"/>
          <p:nvPr/>
        </p:nvSpPr>
        <p:spPr>
          <a:xfrm>
            <a:off x="7837313" y="4784075"/>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sp>
        <p:nvSpPr>
          <p:cNvPr id="782" name="Google Shape;782;p100"/>
          <p:cNvSpPr txBox="1"/>
          <p:nvPr/>
        </p:nvSpPr>
        <p:spPr>
          <a:xfrm>
            <a:off x="480337" y="3059184"/>
            <a:ext cx="8489400" cy="4770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1" i="0" lang="en" sz="1400" u="none" cap="none" strike="noStrike">
                <a:solidFill>
                  <a:srgbClr val="303030"/>
                </a:solidFill>
                <a:latin typeface="Open Sans"/>
                <a:ea typeface="Open Sans"/>
                <a:cs typeface="Open Sans"/>
                <a:sym typeface="Open Sans"/>
              </a:rPr>
              <a:t>Z-score normalization </a:t>
            </a:r>
            <a:r>
              <a:rPr b="0" i="0" lang="en" sz="1400" u="none" cap="none" strike="noStrike">
                <a:solidFill>
                  <a:srgbClr val="303030"/>
                </a:solidFill>
                <a:latin typeface="Open Sans"/>
                <a:ea typeface="Open Sans"/>
                <a:cs typeface="Open Sans"/>
                <a:sym typeface="Open Sans"/>
              </a:rPr>
              <a:t>refers to the process of normalizing every value in a dataset such that the mean of all of the values is 0 and the standard deviation is 1.</a:t>
            </a:r>
            <a:endParaRPr b="0" i="0" sz="1400" u="none" cap="none" strike="noStrike">
              <a:solidFill>
                <a:srgbClr val="303030"/>
              </a:solidFill>
              <a:latin typeface="Open Sans"/>
              <a:ea typeface="Open Sans"/>
              <a:cs typeface="Open Sans"/>
              <a:sym typeface="Open Sans"/>
            </a:endParaRPr>
          </a:p>
        </p:txBody>
      </p:sp>
      <p:sp>
        <p:nvSpPr>
          <p:cNvPr id="783" name="Google Shape;783;p100"/>
          <p:cNvSpPr txBox="1"/>
          <p:nvPr/>
        </p:nvSpPr>
        <p:spPr>
          <a:xfrm>
            <a:off x="480337" y="3874399"/>
            <a:ext cx="8352000" cy="692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rgbClr val="303030"/>
                </a:solidFill>
                <a:latin typeface="Open Sans"/>
                <a:ea typeface="Open Sans"/>
                <a:cs typeface="Open Sans"/>
                <a:sym typeface="Open Sans"/>
              </a:rPr>
              <a:t>We use it in cases where the data follows a Gaussian distribution. However, this does not have to be necessarily true. Also, unlike normalization, standardization does not have a bounding range. So, even if you have outliers in your data, they will not be affected by standardization.</a:t>
            </a:r>
            <a:endParaRPr sz="700"/>
          </a:p>
        </p:txBody>
      </p:sp>
      <p:pic>
        <p:nvPicPr>
          <p:cNvPr id="784" name="Google Shape;784;p100"/>
          <p:cNvPicPr preferRelativeResize="0"/>
          <p:nvPr/>
        </p:nvPicPr>
        <p:blipFill rotWithShape="1">
          <a:blip r:embed="rId4">
            <a:alphaModFix/>
          </a:blip>
          <a:srcRect b="24341" l="12542" r="27472" t="8472"/>
          <a:stretch/>
        </p:blipFill>
        <p:spPr>
          <a:xfrm>
            <a:off x="3336860" y="1809107"/>
            <a:ext cx="1973179" cy="1265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Simple Transformations: Right Skewed</a:t>
            </a:r>
            <a:endParaRPr/>
          </a:p>
        </p:txBody>
      </p:sp>
      <p:sp>
        <p:nvSpPr>
          <p:cNvPr id="790" name="Google Shape;790;p101"/>
          <p:cNvSpPr txBox="1"/>
          <p:nvPr>
            <p:ph idx="1" type="body"/>
          </p:nvPr>
        </p:nvSpPr>
        <p:spPr>
          <a:xfrm>
            <a:off x="311700" y="928100"/>
            <a:ext cx="52308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When the data is right skewed there are 3 commonly used transformations, listed from weakest to strongest</a:t>
            </a:r>
            <a:endParaRPr/>
          </a:p>
          <a:p>
            <a:pPr indent="0" lvl="0" marL="0" rtl="0" algn="l">
              <a:lnSpc>
                <a:spcPct val="115000"/>
              </a:lnSpc>
              <a:spcBef>
                <a:spcPts val="1600"/>
              </a:spcBef>
              <a:spcAft>
                <a:spcPts val="0"/>
              </a:spcAft>
              <a:buSzPts val="1400"/>
              <a:buNone/>
            </a:pPr>
            <a:r>
              <a:rPr lang="en"/>
              <a:t>Choosing a transformation depends on the degree of skewness in the data</a:t>
            </a:r>
            <a:endParaRPr/>
          </a:p>
          <a:p>
            <a:pPr indent="-203200" lvl="0" marL="228600" rtl="0" algn="l">
              <a:lnSpc>
                <a:spcPct val="115000"/>
              </a:lnSpc>
              <a:spcBef>
                <a:spcPts val="1600"/>
              </a:spcBef>
              <a:spcAft>
                <a:spcPts val="0"/>
              </a:spcAft>
              <a:buSzPts val="1400"/>
              <a:buChar char="●"/>
            </a:pPr>
            <a:r>
              <a:rPr b="1" lang="en"/>
              <a:t>ⁿ√x</a:t>
            </a:r>
            <a:r>
              <a:rPr lang="en"/>
              <a:t>: Highest the root order, stronger the transformation, be careful of negative numbers</a:t>
            </a:r>
            <a:endParaRPr/>
          </a:p>
          <a:p>
            <a:pPr indent="-203200" lvl="0" marL="228600" rtl="0" algn="l">
              <a:lnSpc>
                <a:spcPct val="115000"/>
              </a:lnSpc>
              <a:spcBef>
                <a:spcPts val="500"/>
              </a:spcBef>
              <a:spcAft>
                <a:spcPts val="0"/>
              </a:spcAft>
              <a:buSzPts val="1400"/>
              <a:buChar char="●"/>
            </a:pPr>
            <a:r>
              <a:rPr b="1" lang="en"/>
              <a:t>log(x)</a:t>
            </a:r>
            <a:r>
              <a:rPr lang="en"/>
              <a:t>: Commonly used transformation, be careful again with negative numbers and zero</a:t>
            </a:r>
            <a:endParaRPr/>
          </a:p>
          <a:p>
            <a:pPr indent="-203200" lvl="0" marL="228600" rtl="0" algn="l">
              <a:lnSpc>
                <a:spcPct val="115000"/>
              </a:lnSpc>
              <a:spcBef>
                <a:spcPts val="500"/>
              </a:spcBef>
              <a:spcAft>
                <a:spcPts val="0"/>
              </a:spcAft>
              <a:buSzPts val="1400"/>
              <a:buChar char="●"/>
            </a:pPr>
            <a:r>
              <a:rPr b="1" lang="en"/>
              <a:t>1/x</a:t>
            </a:r>
            <a:r>
              <a:rPr lang="en"/>
              <a:t>: Stronger transformation, by increasing the power of the denominator it becomes even stronger, be careful with numbers close to zero</a:t>
            </a:r>
            <a:endParaRPr/>
          </a:p>
          <a:p>
            <a:pPr indent="0" lvl="0" marL="0" rtl="0" algn="l">
              <a:lnSpc>
                <a:spcPct val="115000"/>
              </a:lnSpc>
              <a:spcBef>
                <a:spcPts val="500"/>
              </a:spcBef>
              <a:spcAft>
                <a:spcPts val="1600"/>
              </a:spcAft>
              <a:buSzPts val="1400"/>
              <a:buNone/>
            </a:pPr>
            <a:r>
              <a:t/>
            </a:r>
            <a:endParaRPr/>
          </a:p>
        </p:txBody>
      </p:sp>
      <p:sp>
        <p:nvSpPr>
          <p:cNvPr id="791" name="Google Shape;791;p10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92" name="Google Shape;792;p101"/>
          <p:cNvPicPr preferRelativeResize="0"/>
          <p:nvPr/>
        </p:nvPicPr>
        <p:blipFill rotWithShape="1">
          <a:blip r:embed="rId3">
            <a:alphaModFix/>
          </a:blip>
          <a:srcRect b="0" l="0" r="0" t="0"/>
          <a:stretch/>
        </p:blipFill>
        <p:spPr>
          <a:xfrm>
            <a:off x="5495812" y="1143163"/>
            <a:ext cx="2881963" cy="3514200"/>
          </a:xfrm>
          <a:prstGeom prst="rect">
            <a:avLst/>
          </a:prstGeom>
          <a:noFill/>
          <a:ln>
            <a:noFill/>
          </a:ln>
        </p:spPr>
      </p:pic>
      <p:sp>
        <p:nvSpPr>
          <p:cNvPr id="793" name="Google Shape;793;p101"/>
          <p:cNvSpPr txBox="1"/>
          <p:nvPr/>
        </p:nvSpPr>
        <p:spPr>
          <a:xfrm>
            <a:off x="7647688" y="4775963"/>
            <a:ext cx="1054500" cy="235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2"/>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Simple Transformations: Left Skewed</a:t>
            </a:r>
            <a:endParaRPr/>
          </a:p>
        </p:txBody>
      </p:sp>
      <p:sp>
        <p:nvSpPr>
          <p:cNvPr id="799" name="Google Shape;799;p102"/>
          <p:cNvSpPr txBox="1"/>
          <p:nvPr>
            <p:ph idx="1" type="body"/>
          </p:nvPr>
        </p:nvSpPr>
        <p:spPr>
          <a:xfrm>
            <a:off x="311700" y="928100"/>
            <a:ext cx="55158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 opposite of the situation discussed above, hence you apply the “opposite” operations</a:t>
            </a:r>
            <a:endParaRPr/>
          </a:p>
          <a:p>
            <a:pPr indent="-203200" lvl="0" marL="228600" rtl="0" algn="l">
              <a:lnSpc>
                <a:spcPct val="115000"/>
              </a:lnSpc>
              <a:spcBef>
                <a:spcPts val="1600"/>
              </a:spcBef>
              <a:spcAft>
                <a:spcPts val="0"/>
              </a:spcAft>
              <a:buSzPts val="1400"/>
              <a:buChar char="●"/>
            </a:pPr>
            <a:r>
              <a:rPr b="1" lang="en"/>
              <a:t>Shift the data to be right skewed </a:t>
            </a:r>
            <a:r>
              <a:rPr lang="en"/>
              <a:t>and apply the previous operations</a:t>
            </a:r>
            <a:endParaRPr/>
          </a:p>
          <a:p>
            <a:pPr indent="-203200" lvl="0" marL="228600" rtl="0" algn="l">
              <a:lnSpc>
                <a:spcPct val="115000"/>
              </a:lnSpc>
              <a:spcBef>
                <a:spcPts val="500"/>
              </a:spcBef>
              <a:spcAft>
                <a:spcPts val="0"/>
              </a:spcAft>
              <a:buSzPts val="1400"/>
              <a:buChar char="●"/>
            </a:pPr>
            <a:r>
              <a:rPr b="1" lang="en"/>
              <a:t>x²</a:t>
            </a:r>
            <a:r>
              <a:rPr lang="en"/>
              <a:t>: String operation, that becomes stronger with higher the power, cannot be used with negative values</a:t>
            </a:r>
            <a:endParaRPr/>
          </a:p>
          <a:p>
            <a:pPr indent="-203200" lvl="0" marL="228600" rtl="0" algn="l">
              <a:lnSpc>
                <a:spcPct val="115000"/>
              </a:lnSpc>
              <a:spcBef>
                <a:spcPts val="500"/>
              </a:spcBef>
              <a:spcAft>
                <a:spcPts val="500"/>
              </a:spcAft>
              <a:buSzPts val="1400"/>
              <a:buChar char="●"/>
            </a:pPr>
            <a:r>
              <a:rPr b="1" lang="en"/>
              <a:t>eˣ</a:t>
            </a:r>
            <a:r>
              <a:rPr lang="en"/>
              <a:t>: Strongest operation, and becomes stronger with higher base and also can be used with negative numbers </a:t>
            </a:r>
            <a:endParaRPr/>
          </a:p>
        </p:txBody>
      </p:sp>
      <p:sp>
        <p:nvSpPr>
          <p:cNvPr id="800" name="Google Shape;800;p10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801" name="Google Shape;801;p102"/>
          <p:cNvPicPr preferRelativeResize="0"/>
          <p:nvPr/>
        </p:nvPicPr>
        <p:blipFill rotWithShape="1">
          <a:blip r:embed="rId3">
            <a:alphaModFix/>
          </a:blip>
          <a:srcRect b="0" l="0" r="0" t="0"/>
          <a:stretch/>
        </p:blipFill>
        <p:spPr>
          <a:xfrm>
            <a:off x="5798536" y="1167250"/>
            <a:ext cx="2707639" cy="3294937"/>
          </a:xfrm>
          <a:prstGeom prst="rect">
            <a:avLst/>
          </a:prstGeom>
          <a:noFill/>
          <a:ln>
            <a:noFill/>
          </a:ln>
        </p:spPr>
      </p:pic>
      <p:sp>
        <p:nvSpPr>
          <p:cNvPr id="802" name="Google Shape;802;p102"/>
          <p:cNvSpPr txBox="1"/>
          <p:nvPr/>
        </p:nvSpPr>
        <p:spPr>
          <a:xfrm>
            <a:off x="7521925" y="4775963"/>
            <a:ext cx="1054500" cy="235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Transformation: Logarithmic</a:t>
            </a:r>
            <a:endParaRPr/>
          </a:p>
        </p:txBody>
      </p:sp>
      <p:sp>
        <p:nvSpPr>
          <p:cNvPr id="808" name="Google Shape;808;p103"/>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Sometimes the relationship between our data is shown clearly when we transform it in a different space</a:t>
            </a:r>
            <a:endParaRPr/>
          </a:p>
          <a:p>
            <a:pPr indent="0" lvl="0" marL="0" rtl="0" algn="l">
              <a:lnSpc>
                <a:spcPct val="115000"/>
              </a:lnSpc>
              <a:spcBef>
                <a:spcPts val="1600"/>
              </a:spcBef>
              <a:spcAft>
                <a:spcPts val="1600"/>
              </a:spcAft>
              <a:buSzPts val="1400"/>
              <a:buNone/>
            </a:pPr>
            <a:r>
              <a:t/>
            </a:r>
            <a:endParaRPr/>
          </a:p>
        </p:txBody>
      </p:sp>
      <p:sp>
        <p:nvSpPr>
          <p:cNvPr id="809" name="Google Shape;809;p10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810" name="Google Shape;810;p103"/>
          <p:cNvPicPr preferRelativeResize="0"/>
          <p:nvPr/>
        </p:nvPicPr>
        <p:blipFill rotWithShape="1">
          <a:blip r:embed="rId3">
            <a:alphaModFix/>
          </a:blip>
          <a:srcRect b="50553" l="0" r="0" t="0"/>
          <a:stretch/>
        </p:blipFill>
        <p:spPr>
          <a:xfrm>
            <a:off x="760463" y="1832688"/>
            <a:ext cx="3305952" cy="2543265"/>
          </a:xfrm>
          <a:prstGeom prst="rect">
            <a:avLst/>
          </a:prstGeom>
          <a:noFill/>
          <a:ln>
            <a:noFill/>
          </a:ln>
        </p:spPr>
      </p:pic>
      <p:pic>
        <p:nvPicPr>
          <p:cNvPr id="811" name="Google Shape;811;p103"/>
          <p:cNvPicPr preferRelativeResize="0"/>
          <p:nvPr/>
        </p:nvPicPr>
        <p:blipFill rotWithShape="1">
          <a:blip r:embed="rId3">
            <a:alphaModFix/>
          </a:blip>
          <a:srcRect b="0" l="0" r="0" t="48517"/>
          <a:stretch/>
        </p:blipFill>
        <p:spPr>
          <a:xfrm>
            <a:off x="4741800" y="1728000"/>
            <a:ext cx="3432975" cy="2749690"/>
          </a:xfrm>
          <a:prstGeom prst="rect">
            <a:avLst/>
          </a:prstGeom>
          <a:noFill/>
          <a:ln>
            <a:noFill/>
          </a:ln>
        </p:spPr>
      </p:pic>
      <p:sp>
        <p:nvSpPr>
          <p:cNvPr id="812" name="Google Shape;812;p103"/>
          <p:cNvSpPr txBox="1"/>
          <p:nvPr/>
        </p:nvSpPr>
        <p:spPr>
          <a:xfrm>
            <a:off x="7848100" y="4738013"/>
            <a:ext cx="441900" cy="262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4"/>
          <p:cNvSpPr txBox="1"/>
          <p:nvPr>
            <p:ph idx="1" type="body"/>
          </p:nvPr>
        </p:nvSpPr>
        <p:spPr>
          <a:xfrm>
            <a:off x="311700" y="1292625"/>
            <a:ext cx="8215800" cy="22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you scale your data before splitting it into training/testing sets, the "Mean" and "Max" values from the test set "leak" into your training process, giving you false confidence.</a:t>
            </a:r>
            <a:endParaRPr sz="1400"/>
          </a:p>
          <a:p>
            <a:pPr indent="-203200" lvl="0" marL="228600" rtl="0" algn="l">
              <a:spcBef>
                <a:spcPts val="1600"/>
              </a:spcBef>
              <a:spcAft>
                <a:spcPts val="0"/>
              </a:spcAft>
              <a:buClr>
                <a:schemeClr val="dk1"/>
              </a:buClr>
              <a:buSzPts val="1400"/>
              <a:buChar char="●"/>
            </a:pPr>
            <a:r>
              <a:rPr b="1" lang="en" sz="1400">
                <a:solidFill>
                  <a:schemeClr val="dk1"/>
                </a:solidFill>
              </a:rPr>
              <a:t>The Mistake:</a:t>
            </a:r>
            <a:r>
              <a:rPr lang="en" sz="1400">
                <a:solidFill>
                  <a:schemeClr val="dk1"/>
                </a:solidFill>
              </a:rPr>
              <a:t> Applying transformations (like Min-Max Scaling ) to the entire dataset </a:t>
            </a:r>
            <a:r>
              <a:rPr i="1" lang="en" sz="1400">
                <a:solidFill>
                  <a:schemeClr val="dk1"/>
                </a:solidFill>
              </a:rPr>
              <a:t>before</a:t>
            </a:r>
            <a:r>
              <a:rPr lang="en" sz="1400">
                <a:solidFill>
                  <a:schemeClr val="dk1"/>
                </a:solidFill>
              </a:rPr>
              <a:t> splitting it.</a:t>
            </a:r>
            <a:endParaRPr sz="1400">
              <a:solidFill>
                <a:schemeClr val="dk1"/>
              </a:solidFill>
            </a:endParaRPr>
          </a:p>
          <a:p>
            <a:pPr indent="-203200" lvl="0" marL="228600" rtl="0" algn="l">
              <a:spcBef>
                <a:spcPts val="1000"/>
              </a:spcBef>
              <a:spcAft>
                <a:spcPts val="0"/>
              </a:spcAft>
              <a:buClr>
                <a:schemeClr val="dk1"/>
              </a:buClr>
              <a:buSzPts val="1400"/>
              <a:buChar char="●"/>
            </a:pPr>
            <a:r>
              <a:rPr b="1" lang="en" sz="1400">
                <a:solidFill>
                  <a:schemeClr val="dk1"/>
                </a:solidFill>
              </a:rPr>
              <a:t>The Consequence:</a:t>
            </a:r>
            <a:r>
              <a:rPr lang="en" sz="1400">
                <a:solidFill>
                  <a:schemeClr val="dk1"/>
                </a:solidFill>
              </a:rPr>
              <a:t> The model "sees" information from the test set (e.g., the global maximum value) during training.</a:t>
            </a:r>
            <a:endParaRPr sz="1400">
              <a:solidFill>
                <a:schemeClr val="dk1"/>
              </a:solidFill>
            </a:endParaRPr>
          </a:p>
          <a:p>
            <a:pPr indent="0" lvl="0" marL="228600" rtl="0" algn="l">
              <a:spcBef>
                <a:spcPts val="1000"/>
              </a:spcBef>
              <a:spcAft>
                <a:spcPts val="1600"/>
              </a:spcAft>
              <a:buNone/>
            </a:pPr>
            <a:r>
              <a:t/>
            </a:r>
            <a:endParaRPr sz="1400"/>
          </a:p>
        </p:txBody>
      </p:sp>
      <p:sp>
        <p:nvSpPr>
          <p:cNvPr id="818" name="Google Shape;818;p104"/>
          <p:cNvSpPr txBox="1"/>
          <p:nvPr/>
        </p:nvSpPr>
        <p:spPr>
          <a:xfrm>
            <a:off x="8000213" y="4744563"/>
            <a:ext cx="612600" cy="135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3"/>
              </a:rPr>
              <a:t>Source</a:t>
            </a:r>
            <a:endParaRPr sz="700">
              <a:latin typeface="Open Sans"/>
              <a:ea typeface="Open Sans"/>
              <a:cs typeface="Open Sans"/>
              <a:sym typeface="Open Sans"/>
            </a:endParaRPr>
          </a:p>
        </p:txBody>
      </p:sp>
      <p:sp>
        <p:nvSpPr>
          <p:cNvPr id="819" name="Google Shape;819;p104"/>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rgbClr val="000000"/>
              </a:buClr>
              <a:buSzPts val="2100"/>
              <a:buFont typeface="Arial"/>
              <a:buNone/>
            </a:pPr>
            <a:r>
              <a:rPr lang="en"/>
              <a:t>Avoiding Data Leakage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What is Machine Learning?</a:t>
            </a:r>
            <a:endParaRPr/>
          </a:p>
        </p:txBody>
      </p:sp>
      <p:sp>
        <p:nvSpPr>
          <p:cNvPr id="286" name="Google Shape;286;p6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287" name="Google Shape;287;p60"/>
          <p:cNvSpPr txBox="1"/>
          <p:nvPr/>
        </p:nvSpPr>
        <p:spPr>
          <a:xfrm>
            <a:off x="8003838" y="4786313"/>
            <a:ext cx="7053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288" name="Google Shape;288;p60"/>
          <p:cNvPicPr preferRelativeResize="0"/>
          <p:nvPr/>
        </p:nvPicPr>
        <p:blipFill rotWithShape="1">
          <a:blip r:embed="rId4">
            <a:alphaModFix/>
          </a:blip>
          <a:srcRect b="13713" l="0" r="0" t="14339"/>
          <a:stretch/>
        </p:blipFill>
        <p:spPr>
          <a:xfrm>
            <a:off x="1140163" y="986135"/>
            <a:ext cx="6863675" cy="36738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5"/>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Classification Performance Metrics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a:t>
            </a:r>
            <a:endParaRPr/>
          </a:p>
        </p:txBody>
      </p:sp>
      <p:sp>
        <p:nvSpPr>
          <p:cNvPr id="830" name="Google Shape;830;p106"/>
          <p:cNvSpPr txBox="1"/>
          <p:nvPr>
            <p:ph idx="1" type="body"/>
          </p:nvPr>
        </p:nvSpPr>
        <p:spPr>
          <a:xfrm>
            <a:off x="311700" y="928100"/>
            <a:ext cx="8527500" cy="37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There are  a lot of metrics that we can use, each one has different properties that we can use in different problems e.g.:</a:t>
            </a:r>
            <a:endParaRPr/>
          </a:p>
          <a:p>
            <a:pPr indent="-203200" lvl="0" marL="228600" rtl="0" algn="l">
              <a:lnSpc>
                <a:spcPct val="115000"/>
              </a:lnSpc>
              <a:spcBef>
                <a:spcPts val="1600"/>
              </a:spcBef>
              <a:spcAft>
                <a:spcPts val="0"/>
              </a:spcAft>
              <a:buSzPts val="1400"/>
              <a:buChar char="●"/>
            </a:pPr>
            <a:r>
              <a:rPr lang="en"/>
              <a:t>Imbalanced classes</a:t>
            </a:r>
            <a:endParaRPr/>
          </a:p>
          <a:p>
            <a:pPr indent="-203200" lvl="0" marL="228600" rtl="0" algn="l">
              <a:lnSpc>
                <a:spcPct val="115000"/>
              </a:lnSpc>
              <a:spcBef>
                <a:spcPts val="0"/>
              </a:spcBef>
              <a:spcAft>
                <a:spcPts val="0"/>
              </a:spcAft>
              <a:buSzPts val="1400"/>
              <a:buChar char="●"/>
            </a:pPr>
            <a:r>
              <a:rPr lang="en"/>
              <a:t>Minimizing False positive or False Negative</a:t>
            </a:r>
            <a:endParaRPr/>
          </a:p>
        </p:txBody>
      </p:sp>
      <p:sp>
        <p:nvSpPr>
          <p:cNvPr id="831" name="Google Shape;831;p10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Visualized: confusion matrix</a:t>
            </a:r>
            <a:endParaRPr/>
          </a:p>
        </p:txBody>
      </p:sp>
      <p:sp>
        <p:nvSpPr>
          <p:cNvPr id="837" name="Google Shape;837;p10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838" name="Google Shape;838;p107"/>
          <p:cNvSpPr txBox="1"/>
          <p:nvPr/>
        </p:nvSpPr>
        <p:spPr>
          <a:xfrm>
            <a:off x="7646300" y="4786313"/>
            <a:ext cx="9690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sp>
        <p:nvSpPr>
          <p:cNvPr id="839" name="Google Shape;839;p107"/>
          <p:cNvSpPr txBox="1"/>
          <p:nvPr/>
        </p:nvSpPr>
        <p:spPr>
          <a:xfrm>
            <a:off x="415425" y="3776788"/>
            <a:ext cx="8330700" cy="9690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It is often used to describe the performance of a classification model on a set of test data for which the true values are known</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0"/>
              </a:spcBef>
              <a:spcAft>
                <a:spcPts val="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In general, you want a high number of TP and TN and a low number of FP and FN</a:t>
            </a:r>
            <a:endParaRPr b="0" i="0" sz="1400" u="none" cap="none" strike="noStrike">
              <a:solidFill>
                <a:srgbClr val="303030"/>
              </a:solidFill>
              <a:latin typeface="Open Sans"/>
              <a:ea typeface="Open Sans"/>
              <a:cs typeface="Open Sans"/>
              <a:sym typeface="Open Sans"/>
            </a:endParaRPr>
          </a:p>
        </p:txBody>
      </p:sp>
      <p:pic>
        <p:nvPicPr>
          <p:cNvPr id="840" name="Google Shape;840;p107"/>
          <p:cNvPicPr preferRelativeResize="0"/>
          <p:nvPr/>
        </p:nvPicPr>
        <p:blipFill rotWithShape="1">
          <a:blip r:embed="rId4">
            <a:alphaModFix/>
          </a:blip>
          <a:srcRect b="0" l="0" r="0" t="0"/>
          <a:stretch/>
        </p:blipFill>
        <p:spPr>
          <a:xfrm>
            <a:off x="1628919" y="898062"/>
            <a:ext cx="4855664" cy="2616101"/>
          </a:xfrm>
          <a:prstGeom prst="rect">
            <a:avLst/>
          </a:prstGeom>
          <a:noFill/>
          <a:ln>
            <a:noFill/>
          </a:ln>
        </p:spPr>
      </p:pic>
      <p:sp>
        <p:nvSpPr>
          <p:cNvPr id="841" name="Google Shape;841;p107"/>
          <p:cNvSpPr/>
          <p:nvPr/>
        </p:nvSpPr>
        <p:spPr>
          <a:xfrm rot="1378528">
            <a:off x="4181852" y="2372328"/>
            <a:ext cx="2134310" cy="711267"/>
          </a:xfrm>
          <a:prstGeom prst="ellipse">
            <a:avLst/>
          </a:prstGeom>
          <a:noFill/>
          <a:ln cap="flat" cmpd="sng" w="12700">
            <a:solidFill>
              <a:srgbClr val="BA7C2E"/>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sp>
        <p:nvSpPr>
          <p:cNvPr id="842" name="Google Shape;842;p107"/>
          <p:cNvSpPr/>
          <p:nvPr/>
        </p:nvSpPr>
        <p:spPr>
          <a:xfrm rot="-1740038">
            <a:off x="4258110" y="2448535"/>
            <a:ext cx="2134198" cy="711185"/>
          </a:xfrm>
          <a:prstGeom prst="ellipse">
            <a:avLst/>
          </a:prstGeom>
          <a:noFill/>
          <a:ln cap="flat" cmpd="sng" w="12700">
            <a:solidFill>
              <a:srgbClr val="BA7C2E"/>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cxnSp>
        <p:nvCxnSpPr>
          <p:cNvPr id="843" name="Google Shape;843;p107"/>
          <p:cNvCxnSpPr/>
          <p:nvPr/>
        </p:nvCxnSpPr>
        <p:spPr>
          <a:xfrm>
            <a:off x="6242254" y="3134708"/>
            <a:ext cx="872400" cy="13200"/>
          </a:xfrm>
          <a:prstGeom prst="straightConnector1">
            <a:avLst/>
          </a:prstGeom>
          <a:noFill/>
          <a:ln cap="flat" cmpd="sng" w="19050">
            <a:solidFill>
              <a:srgbClr val="FDA739"/>
            </a:solidFill>
            <a:prstDash val="solid"/>
            <a:round/>
            <a:headEnd len="sm" w="sm" type="none"/>
            <a:tailEnd len="med" w="med" type="triangle"/>
          </a:ln>
        </p:spPr>
      </p:cxnSp>
      <p:sp>
        <p:nvSpPr>
          <p:cNvPr id="844" name="Google Shape;844;p107"/>
          <p:cNvSpPr txBox="1"/>
          <p:nvPr/>
        </p:nvSpPr>
        <p:spPr>
          <a:xfrm>
            <a:off x="7102066" y="2915401"/>
            <a:ext cx="18207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03030"/>
              </a:buClr>
              <a:buSzPts val="1400"/>
              <a:buFont typeface="Open Sans"/>
              <a:buNone/>
            </a:pPr>
            <a:r>
              <a:rPr b="0" i="0" lang="en" sz="1200" u="none" cap="none" strike="noStrike">
                <a:solidFill>
                  <a:srgbClr val="303030"/>
                </a:solidFill>
                <a:latin typeface="Open Sans"/>
                <a:ea typeface="Open Sans"/>
                <a:cs typeface="Open Sans"/>
                <a:sym typeface="Open Sans"/>
              </a:rPr>
              <a:t>We want them </a:t>
            </a:r>
            <a:r>
              <a:rPr b="1" i="0" lang="en" sz="1200" u="none" cap="none" strike="noStrike">
                <a:solidFill>
                  <a:srgbClr val="00B050"/>
                </a:solidFill>
                <a:latin typeface="Open Sans"/>
                <a:ea typeface="Open Sans"/>
                <a:cs typeface="Open Sans"/>
                <a:sym typeface="Open Sans"/>
              </a:rPr>
              <a:t>high</a:t>
            </a:r>
            <a:endParaRPr sz="700"/>
          </a:p>
        </p:txBody>
      </p:sp>
      <p:cxnSp>
        <p:nvCxnSpPr>
          <p:cNvPr id="845" name="Google Shape;845;p107"/>
          <p:cNvCxnSpPr/>
          <p:nvPr/>
        </p:nvCxnSpPr>
        <p:spPr>
          <a:xfrm>
            <a:off x="6242254" y="2419508"/>
            <a:ext cx="872400" cy="13200"/>
          </a:xfrm>
          <a:prstGeom prst="straightConnector1">
            <a:avLst/>
          </a:prstGeom>
          <a:noFill/>
          <a:ln cap="flat" cmpd="sng" w="19050">
            <a:solidFill>
              <a:srgbClr val="FDA739"/>
            </a:solidFill>
            <a:prstDash val="solid"/>
            <a:round/>
            <a:headEnd len="sm" w="sm" type="none"/>
            <a:tailEnd len="med" w="med" type="triangle"/>
          </a:ln>
        </p:spPr>
      </p:cxnSp>
      <p:sp>
        <p:nvSpPr>
          <p:cNvPr id="846" name="Google Shape;846;p107"/>
          <p:cNvSpPr txBox="1"/>
          <p:nvPr/>
        </p:nvSpPr>
        <p:spPr>
          <a:xfrm>
            <a:off x="7102066" y="2200201"/>
            <a:ext cx="18207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03030"/>
              </a:buClr>
              <a:buSzPts val="1400"/>
              <a:buFont typeface="Open Sans"/>
              <a:buNone/>
            </a:pPr>
            <a:r>
              <a:rPr b="0" i="0" lang="en" sz="1200" u="none" cap="none" strike="noStrike">
                <a:solidFill>
                  <a:srgbClr val="303030"/>
                </a:solidFill>
                <a:latin typeface="Open Sans"/>
                <a:ea typeface="Open Sans"/>
                <a:cs typeface="Open Sans"/>
                <a:sym typeface="Open Sans"/>
              </a:rPr>
              <a:t>We want them </a:t>
            </a:r>
            <a:r>
              <a:rPr b="1" i="0" lang="en" sz="1200" u="none" cap="none" strike="noStrike">
                <a:solidFill>
                  <a:srgbClr val="FF0000"/>
                </a:solidFill>
                <a:latin typeface="Open Sans"/>
                <a:ea typeface="Open Sans"/>
                <a:cs typeface="Open Sans"/>
                <a:sym typeface="Open Sans"/>
              </a:rPr>
              <a:t>low</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a:t>
            </a:r>
            <a:endParaRPr/>
          </a:p>
        </p:txBody>
      </p:sp>
      <p:sp>
        <p:nvSpPr>
          <p:cNvPr id="852" name="Google Shape;852;p10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853" name="Google Shape;853;p108"/>
          <p:cNvSpPr txBox="1"/>
          <p:nvPr/>
        </p:nvSpPr>
        <p:spPr>
          <a:xfrm>
            <a:off x="4979650" y="1332175"/>
            <a:ext cx="3590700" cy="1025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pic>
        <p:nvPicPr>
          <p:cNvPr descr="How To Evaluate Machine Learning Models - Confusion Matrix - Skilllx" id="854" name="Google Shape;854;p108"/>
          <p:cNvPicPr preferRelativeResize="0"/>
          <p:nvPr/>
        </p:nvPicPr>
        <p:blipFill rotWithShape="1">
          <a:blip r:embed="rId3">
            <a:alphaModFix/>
          </a:blip>
          <a:srcRect b="0" l="0" r="0" t="0"/>
          <a:stretch/>
        </p:blipFill>
        <p:spPr>
          <a:xfrm>
            <a:off x="160310" y="1281736"/>
            <a:ext cx="4636735" cy="2460622"/>
          </a:xfrm>
          <a:prstGeom prst="rect">
            <a:avLst/>
          </a:prstGeom>
          <a:noFill/>
          <a:ln>
            <a:noFill/>
          </a:ln>
        </p:spPr>
      </p:pic>
      <p:sp>
        <p:nvSpPr>
          <p:cNvPr id="855" name="Google Shape;855;p108"/>
          <p:cNvSpPr txBox="1"/>
          <p:nvPr/>
        </p:nvSpPr>
        <p:spPr>
          <a:xfrm>
            <a:off x="4857538" y="1086725"/>
            <a:ext cx="3934500" cy="37404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True Positive (TP) </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matches the actual value</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positive and the model predicted a positive value</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True Negative (TN) </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matches the actual value</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negative and the model predicted a negative value</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False Positive (FP) – Type 1 error</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was falsely predicted</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negative but the model predicted a positive value - Also known as the Type 1 error</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False Negative (FN) – Type 2 error</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was falsely predicted</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positive but the model predicted a negative value - Also known as the Type 2 error</a:t>
            </a:r>
            <a:endParaRPr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Visualized: Accuracy</a:t>
            </a:r>
            <a:endParaRPr/>
          </a:p>
        </p:txBody>
      </p:sp>
      <p:sp>
        <p:nvSpPr>
          <p:cNvPr id="861" name="Google Shape;861;p10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62" name="Google Shape;862;p109"/>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63" name="Google Shape;863;p109"/>
          <p:cNvPicPr preferRelativeResize="0"/>
          <p:nvPr/>
        </p:nvPicPr>
        <p:blipFill rotWithShape="1">
          <a:blip r:embed="rId4">
            <a:alphaModFix/>
          </a:blip>
          <a:srcRect b="0" l="0" r="0" t="0"/>
          <a:stretch/>
        </p:blipFill>
        <p:spPr>
          <a:xfrm>
            <a:off x="2900938" y="967325"/>
            <a:ext cx="1452425" cy="3208850"/>
          </a:xfrm>
          <a:prstGeom prst="rect">
            <a:avLst/>
          </a:prstGeom>
          <a:noFill/>
          <a:ln>
            <a:noFill/>
          </a:ln>
        </p:spPr>
      </p:pic>
      <p:sp>
        <p:nvSpPr>
          <p:cNvPr id="864" name="Google Shape;864;p109"/>
          <p:cNvSpPr txBox="1"/>
          <p:nvPr/>
        </p:nvSpPr>
        <p:spPr>
          <a:xfrm>
            <a:off x="534300" y="4495225"/>
            <a:ext cx="9690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Source</a:t>
            </a:r>
            <a:endParaRPr b="0" i="0" sz="700" u="none" cap="none" strike="noStrike">
              <a:solidFill>
                <a:srgbClr val="000000"/>
              </a:solidFill>
              <a:latin typeface="Open Sans"/>
              <a:ea typeface="Open Sans"/>
              <a:cs typeface="Open Sans"/>
              <a:sym typeface="Open Sans"/>
            </a:endParaRPr>
          </a:p>
        </p:txBody>
      </p:sp>
      <p:sp>
        <p:nvSpPr>
          <p:cNvPr id="865" name="Google Shape;865;p109"/>
          <p:cNvSpPr txBox="1"/>
          <p:nvPr/>
        </p:nvSpPr>
        <p:spPr>
          <a:xfrm>
            <a:off x="4706775" y="1082838"/>
            <a:ext cx="3975300" cy="21393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Accuracy</a:t>
            </a:r>
            <a:r>
              <a:rPr b="0" i="0" lang="en" sz="1400" u="none" cap="none" strike="noStrike">
                <a:solidFill>
                  <a:srgbClr val="303030"/>
                </a:solidFill>
                <a:latin typeface="Open Sans"/>
                <a:ea typeface="Open Sans"/>
                <a:cs typeface="Open Sans"/>
                <a:sym typeface="Open Sans"/>
              </a:rPr>
              <a:t>: Measures the percentage of the correctly classified instances</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500"/>
              </a:spcBef>
              <a:spcAft>
                <a:spcPts val="0"/>
              </a:spcAft>
              <a:buClr>
                <a:srgbClr val="303030"/>
              </a:buClr>
              <a:buSzPts val="1400"/>
              <a:buFont typeface="Open Sans"/>
              <a:buChar char="●"/>
            </a:pPr>
            <a:r>
              <a:rPr b="0" i="0" lang="en" sz="1400" u="sng" cap="none" strike="noStrike">
                <a:solidFill>
                  <a:srgbClr val="303030"/>
                </a:solidFill>
                <a:latin typeface="Open Sans"/>
                <a:ea typeface="Open Sans"/>
                <a:cs typeface="Open Sans"/>
                <a:sym typeface="Open Sans"/>
              </a:rPr>
              <a:t>Careful</a:t>
            </a:r>
            <a:r>
              <a:rPr b="0" i="0" lang="en" sz="1400" u="none" cap="none" strike="noStrike">
                <a:solidFill>
                  <a:srgbClr val="303030"/>
                </a:solidFill>
                <a:latin typeface="Open Sans"/>
                <a:ea typeface="Open Sans"/>
                <a:cs typeface="Open Sans"/>
                <a:sym typeface="Open Sans"/>
              </a:rPr>
              <a:t>: Accuracy does not measure the misclassification error (False Positive and False Negatives)</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500"/>
              </a:spcBef>
              <a:spcAft>
                <a:spcPts val="50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So when the dataset is </a:t>
            </a:r>
            <a:r>
              <a:rPr b="1" i="0" lang="en" sz="1400" u="none" cap="none" strike="noStrike">
                <a:solidFill>
                  <a:srgbClr val="303030"/>
                </a:solidFill>
                <a:latin typeface="Open Sans"/>
                <a:ea typeface="Open Sans"/>
                <a:cs typeface="Open Sans"/>
                <a:sym typeface="Open Sans"/>
              </a:rPr>
              <a:t>imbalanced</a:t>
            </a:r>
            <a:r>
              <a:rPr b="0" i="0" lang="en" sz="1400" u="none" cap="none" strike="noStrike">
                <a:solidFill>
                  <a:srgbClr val="303030"/>
                </a:solidFill>
                <a:latin typeface="Open Sans"/>
                <a:ea typeface="Open Sans"/>
                <a:cs typeface="Open Sans"/>
                <a:sym typeface="Open Sans"/>
              </a:rPr>
              <a:t> accuracy may be misleading</a:t>
            </a:r>
            <a:endParaRPr b="0" i="0" sz="1400" u="none" cap="none" strike="noStrike">
              <a:solidFill>
                <a:srgbClr val="303030"/>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Recall</a:t>
            </a:r>
            <a:endParaRPr/>
          </a:p>
        </p:txBody>
      </p:sp>
      <p:sp>
        <p:nvSpPr>
          <p:cNvPr id="871" name="Google Shape;871;p11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72" name="Google Shape;872;p110"/>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73" name="Google Shape;873;p110"/>
          <p:cNvPicPr preferRelativeResize="0"/>
          <p:nvPr/>
        </p:nvPicPr>
        <p:blipFill rotWithShape="1">
          <a:blip r:embed="rId4">
            <a:alphaModFix/>
          </a:blip>
          <a:srcRect b="0" l="0" r="0" t="0"/>
          <a:stretch/>
        </p:blipFill>
        <p:spPr>
          <a:xfrm>
            <a:off x="2940312" y="967325"/>
            <a:ext cx="1440208" cy="3208851"/>
          </a:xfrm>
          <a:prstGeom prst="rect">
            <a:avLst/>
          </a:prstGeom>
          <a:noFill/>
          <a:ln>
            <a:noFill/>
          </a:ln>
        </p:spPr>
      </p:pic>
      <p:sp>
        <p:nvSpPr>
          <p:cNvPr id="874" name="Google Shape;874;p110"/>
          <p:cNvSpPr txBox="1"/>
          <p:nvPr/>
        </p:nvSpPr>
        <p:spPr>
          <a:xfrm>
            <a:off x="4858538" y="1410550"/>
            <a:ext cx="3661800" cy="9690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Recall</a:t>
            </a:r>
            <a:r>
              <a:rPr b="0" i="0" lang="en" sz="1400" u="none" cap="none" strike="noStrike">
                <a:solidFill>
                  <a:srgbClr val="303030"/>
                </a:solidFill>
                <a:latin typeface="Open Sans"/>
                <a:ea typeface="Open Sans"/>
                <a:cs typeface="Open Sans"/>
                <a:sym typeface="Open Sans"/>
              </a:rPr>
              <a:t>: </a:t>
            </a:r>
            <a:r>
              <a:rPr lang="en" sz="1400">
                <a:solidFill>
                  <a:srgbClr val="303030"/>
                </a:solidFill>
                <a:latin typeface="Open Sans"/>
                <a:ea typeface="Open Sans"/>
                <a:cs typeface="Open Sans"/>
                <a:sym typeface="Open Sans"/>
              </a:rPr>
              <a:t>also known as the true positive rate (TPR), is the percentage of data samples that a machine learning model correctly identifies as belonging to a class of interest—the “positive class”—out of the total samples for that class.</a:t>
            </a:r>
            <a:endParaRPr sz="1400">
              <a:solidFill>
                <a:srgbClr val="30303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Precision</a:t>
            </a:r>
            <a:endParaRPr/>
          </a:p>
        </p:txBody>
      </p:sp>
      <p:sp>
        <p:nvSpPr>
          <p:cNvPr id="880" name="Google Shape;880;p11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81" name="Google Shape;881;p111"/>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82" name="Google Shape;882;p111"/>
          <p:cNvPicPr preferRelativeResize="0"/>
          <p:nvPr/>
        </p:nvPicPr>
        <p:blipFill rotWithShape="1">
          <a:blip r:embed="rId4">
            <a:alphaModFix/>
          </a:blip>
          <a:srcRect b="0" l="0" r="0" t="0"/>
          <a:stretch/>
        </p:blipFill>
        <p:spPr>
          <a:xfrm>
            <a:off x="3012325" y="967325"/>
            <a:ext cx="1444835" cy="3208851"/>
          </a:xfrm>
          <a:prstGeom prst="rect">
            <a:avLst/>
          </a:prstGeom>
          <a:noFill/>
          <a:ln>
            <a:noFill/>
          </a:ln>
        </p:spPr>
      </p:pic>
      <p:sp>
        <p:nvSpPr>
          <p:cNvPr id="883" name="Google Shape;883;p111"/>
          <p:cNvSpPr txBox="1"/>
          <p:nvPr/>
        </p:nvSpPr>
        <p:spPr>
          <a:xfrm>
            <a:off x="4808675" y="1339300"/>
            <a:ext cx="3704400" cy="11898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Precision</a:t>
            </a:r>
            <a:r>
              <a:rPr b="0" i="0" lang="en" sz="1400" u="none" cap="none" strike="noStrike">
                <a:solidFill>
                  <a:srgbClr val="303030"/>
                </a:solidFill>
                <a:latin typeface="Open Sans"/>
                <a:ea typeface="Open Sans"/>
                <a:cs typeface="Open Sans"/>
                <a:sym typeface="Open Sans"/>
              </a:rPr>
              <a:t>: Measur</a:t>
            </a:r>
            <a:r>
              <a:rPr lang="en" sz="1400">
                <a:solidFill>
                  <a:srgbClr val="303030"/>
                </a:solidFill>
                <a:latin typeface="Open Sans"/>
                <a:ea typeface="Open Sans"/>
                <a:cs typeface="Open Sans"/>
                <a:sym typeface="Open Sans"/>
              </a:rPr>
              <a:t>es is a metric that measures how often a machine learning model correctly predicts the positive class. You can calculate precision by dividing the number of correct positive predictions (true positives) by the total number of instances the model predicted as positive (both true and false positives).</a:t>
            </a:r>
            <a:endParaRPr sz="1400">
              <a:solidFill>
                <a:srgbClr val="303030"/>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2"/>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F1 Score</a:t>
            </a:r>
            <a:endParaRPr/>
          </a:p>
        </p:txBody>
      </p:sp>
      <p:sp>
        <p:nvSpPr>
          <p:cNvPr id="889" name="Google Shape;889;p11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90" name="Google Shape;890;p112"/>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91" name="Google Shape;891;p112"/>
          <p:cNvPicPr preferRelativeResize="0"/>
          <p:nvPr/>
        </p:nvPicPr>
        <p:blipFill rotWithShape="1">
          <a:blip r:embed="rId4">
            <a:alphaModFix/>
          </a:blip>
          <a:srcRect b="0" l="0" r="0" t="0"/>
          <a:stretch/>
        </p:blipFill>
        <p:spPr>
          <a:xfrm>
            <a:off x="2976174" y="967325"/>
            <a:ext cx="1493625" cy="3253333"/>
          </a:xfrm>
          <a:prstGeom prst="rect">
            <a:avLst/>
          </a:prstGeom>
          <a:noFill/>
          <a:ln>
            <a:noFill/>
          </a:ln>
        </p:spPr>
      </p:pic>
      <p:sp>
        <p:nvSpPr>
          <p:cNvPr id="892" name="Google Shape;892;p112"/>
          <p:cNvSpPr txBox="1"/>
          <p:nvPr/>
        </p:nvSpPr>
        <p:spPr>
          <a:xfrm>
            <a:off x="4979650" y="1332175"/>
            <a:ext cx="3590700" cy="1025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93" name="Google Shape;893;p112"/>
          <p:cNvSpPr txBox="1"/>
          <p:nvPr/>
        </p:nvSpPr>
        <p:spPr>
          <a:xfrm>
            <a:off x="4993900" y="1310813"/>
            <a:ext cx="3305700" cy="6627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F1 Score</a:t>
            </a:r>
            <a:r>
              <a:rPr b="0" i="0" lang="en" sz="1400" u="none" cap="none" strike="noStrike">
                <a:solidFill>
                  <a:srgbClr val="303030"/>
                </a:solidFill>
                <a:latin typeface="Open Sans"/>
                <a:ea typeface="Open Sans"/>
                <a:cs typeface="Open Sans"/>
                <a:sym typeface="Open Sans"/>
              </a:rPr>
              <a:t>: The harmonic </a:t>
            </a:r>
            <a:r>
              <a:rPr lang="en" sz="1400">
                <a:solidFill>
                  <a:srgbClr val="303030"/>
                </a:solidFill>
                <a:latin typeface="Open Sans"/>
                <a:ea typeface="Open Sans"/>
                <a:cs typeface="Open Sans"/>
                <a:sym typeface="Open Sans"/>
              </a:rPr>
              <a:t>mean</a:t>
            </a:r>
            <a:r>
              <a:rPr b="0" i="0" lang="en" sz="1400" u="none" cap="none" strike="noStrike">
                <a:solidFill>
                  <a:srgbClr val="303030"/>
                </a:solidFill>
                <a:latin typeface="Open Sans"/>
                <a:ea typeface="Open Sans"/>
                <a:cs typeface="Open Sans"/>
                <a:sym typeface="Open Sans"/>
              </a:rPr>
              <a:t> of precision and recall</a:t>
            </a:r>
            <a:endParaRPr b="0" i="0" sz="1400" u="none" cap="none" strike="noStrike">
              <a:solidFill>
                <a:srgbClr val="303030"/>
              </a:solidFill>
              <a:latin typeface="Open Sans"/>
              <a:ea typeface="Open Sans"/>
              <a:cs typeface="Open Sans"/>
              <a:sym typeface="Open Sans"/>
            </a:endParaRPr>
          </a:p>
          <a:p>
            <a:pPr indent="0" lvl="0" marL="0" marR="0" rtl="0" algn="l">
              <a:lnSpc>
                <a:spcPct val="100000"/>
              </a:lnSpc>
              <a:spcBef>
                <a:spcPts val="160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ROC and AUC</a:t>
            </a:r>
            <a:endParaRPr/>
          </a:p>
        </p:txBody>
      </p:sp>
      <p:sp>
        <p:nvSpPr>
          <p:cNvPr id="899" name="Google Shape;899;p11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00" name="Google Shape;900;p113"/>
          <p:cNvSpPr txBox="1"/>
          <p:nvPr/>
        </p:nvSpPr>
        <p:spPr>
          <a:xfrm>
            <a:off x="384700" y="1025850"/>
            <a:ext cx="3861300" cy="23097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ROC</a:t>
            </a:r>
            <a:r>
              <a:rPr b="0" i="0" lang="en" sz="1000" u="none" cap="none" strike="noStrike">
                <a:solidFill>
                  <a:srgbClr val="000000"/>
                </a:solidFill>
                <a:latin typeface="Open Sans"/>
                <a:ea typeface="Open Sans"/>
                <a:cs typeface="Open Sans"/>
                <a:sym typeface="Open Sans"/>
              </a:rPr>
              <a:t>(Receiver Operator Characteristic ) </a:t>
            </a:r>
            <a:r>
              <a:rPr b="0" i="0" lang="en" sz="1400" u="none" cap="none" strike="noStrike">
                <a:solidFill>
                  <a:srgbClr val="000000"/>
                </a:solidFill>
                <a:latin typeface="Open Sans"/>
                <a:ea typeface="Open Sans"/>
                <a:cs typeface="Open Sans"/>
                <a:sym typeface="Open Sans"/>
              </a:rPr>
              <a:t>is the TPR against the FPR</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AUC </a:t>
            </a:r>
            <a:r>
              <a:rPr b="0" i="0" lang="en" sz="1000" u="none" cap="none" strike="noStrike">
                <a:solidFill>
                  <a:srgbClr val="000000"/>
                </a:solidFill>
                <a:latin typeface="Open Sans"/>
                <a:ea typeface="Open Sans"/>
                <a:cs typeface="Open Sans"/>
                <a:sym typeface="Open Sans"/>
              </a:rPr>
              <a:t>(Area Under the Curve) </a:t>
            </a:r>
            <a:r>
              <a:rPr b="0" i="0" lang="en" sz="1400" u="none" cap="none" strike="noStrike">
                <a:solidFill>
                  <a:srgbClr val="000000"/>
                </a:solidFill>
                <a:latin typeface="Open Sans"/>
                <a:ea typeface="Open Sans"/>
                <a:cs typeface="Open Sans"/>
                <a:sym typeface="Open Sans"/>
              </a:rPr>
              <a:t>measures the probability that our classifier makes a correct prediction</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The dotted line denotes that the prediction is random(AUC=0.5)</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The closest to 1 means our classifier is getting better</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50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AUC is a great metric to compare classifiers between them</a:t>
            </a:r>
            <a:endParaRPr b="0" i="0" sz="1400" u="none" cap="none" strike="noStrike">
              <a:solidFill>
                <a:srgbClr val="000000"/>
              </a:solidFill>
              <a:latin typeface="Open Sans"/>
              <a:ea typeface="Open Sans"/>
              <a:cs typeface="Open Sans"/>
              <a:sym typeface="Open Sans"/>
            </a:endParaRPr>
          </a:p>
        </p:txBody>
      </p:sp>
      <p:pic>
        <p:nvPicPr>
          <p:cNvPr id="901" name="Google Shape;901;p113"/>
          <p:cNvPicPr preferRelativeResize="0"/>
          <p:nvPr/>
        </p:nvPicPr>
        <p:blipFill rotWithShape="1">
          <a:blip r:embed="rId3">
            <a:alphaModFix/>
          </a:blip>
          <a:srcRect b="0" l="0" r="0" t="0"/>
          <a:stretch/>
        </p:blipFill>
        <p:spPr>
          <a:xfrm>
            <a:off x="2974976" y="3875838"/>
            <a:ext cx="1798938" cy="910475"/>
          </a:xfrm>
          <a:prstGeom prst="rect">
            <a:avLst/>
          </a:prstGeom>
          <a:noFill/>
          <a:ln>
            <a:noFill/>
          </a:ln>
        </p:spPr>
      </p:pic>
      <p:pic>
        <p:nvPicPr>
          <p:cNvPr id="902" name="Google Shape;902;p113"/>
          <p:cNvPicPr preferRelativeResize="0"/>
          <p:nvPr/>
        </p:nvPicPr>
        <p:blipFill rotWithShape="1">
          <a:blip r:embed="rId4">
            <a:alphaModFix/>
          </a:blip>
          <a:srcRect b="0" l="0" r="0" t="0"/>
          <a:stretch/>
        </p:blipFill>
        <p:spPr>
          <a:xfrm>
            <a:off x="311700" y="3792831"/>
            <a:ext cx="2745487" cy="649638"/>
          </a:xfrm>
          <a:prstGeom prst="rect">
            <a:avLst/>
          </a:prstGeom>
          <a:noFill/>
          <a:ln>
            <a:noFill/>
          </a:ln>
        </p:spPr>
      </p:pic>
      <p:pic>
        <p:nvPicPr>
          <p:cNvPr id="903" name="Google Shape;903;p113"/>
          <p:cNvPicPr preferRelativeResize="0"/>
          <p:nvPr/>
        </p:nvPicPr>
        <p:blipFill rotWithShape="1">
          <a:blip r:embed="rId5">
            <a:alphaModFix/>
          </a:blip>
          <a:srcRect b="0" l="0" r="0" t="0"/>
          <a:stretch/>
        </p:blipFill>
        <p:spPr>
          <a:xfrm>
            <a:off x="4493175" y="423457"/>
            <a:ext cx="3882583" cy="2911938"/>
          </a:xfrm>
          <a:prstGeom prst="rect">
            <a:avLst/>
          </a:prstGeom>
          <a:noFill/>
          <a:ln>
            <a:noFill/>
          </a:ln>
        </p:spPr>
      </p:pic>
      <p:sp>
        <p:nvSpPr>
          <p:cNvPr id="904" name="Google Shape;904;p113"/>
          <p:cNvSpPr txBox="1"/>
          <p:nvPr/>
        </p:nvSpPr>
        <p:spPr>
          <a:xfrm>
            <a:off x="5150999" y="3459478"/>
            <a:ext cx="1602600" cy="10089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303030"/>
                </a:solidFill>
                <a:latin typeface="Open Sans"/>
                <a:ea typeface="Open Sans"/>
                <a:cs typeface="Open Sans"/>
                <a:sym typeface="Open Sans"/>
              </a:rPr>
              <a:t>AUC</a:t>
            </a:r>
            <a:r>
              <a:rPr b="0" i="0" lang="en" sz="1000" u="none" cap="none" strike="noStrike">
                <a:solidFill>
                  <a:srgbClr val="303030"/>
                </a:solidFill>
                <a:latin typeface="Open Sans"/>
                <a:ea typeface="Open Sans"/>
                <a:cs typeface="Open Sans"/>
                <a:sym typeface="Open Sans"/>
              </a:rPr>
              <a:t> is </a:t>
            </a:r>
            <a:r>
              <a:rPr b="1" i="0" lang="en" sz="1000" u="none" cap="none" strike="noStrike">
                <a:solidFill>
                  <a:srgbClr val="303030"/>
                </a:solidFill>
                <a:latin typeface="Open Sans"/>
                <a:ea typeface="Open Sans"/>
                <a:cs typeface="Open Sans"/>
                <a:sym typeface="Open Sans"/>
              </a:rPr>
              <a:t>the area below each curve</a:t>
            </a:r>
            <a:r>
              <a:rPr b="0" i="0" lang="en" sz="1000" u="none" cap="none" strike="noStrike">
                <a:solidFill>
                  <a:srgbClr val="303030"/>
                </a:solidFill>
                <a:latin typeface="Open Sans"/>
                <a:ea typeface="Open Sans"/>
                <a:cs typeface="Open Sans"/>
                <a:sym typeface="Open Sans"/>
              </a:rPr>
              <a:t>. The larger the area the better the model</a:t>
            </a:r>
            <a:endParaRPr b="1" i="0" sz="1000" u="none" cap="none" strike="noStrike">
              <a:solidFill>
                <a:srgbClr val="303030"/>
              </a:solidFill>
              <a:latin typeface="Open Sans"/>
              <a:ea typeface="Open Sans"/>
              <a:cs typeface="Open Sans"/>
              <a:sym typeface="Open Sans"/>
            </a:endParaRPr>
          </a:p>
        </p:txBody>
      </p:sp>
      <p:pic>
        <p:nvPicPr>
          <p:cNvPr id="905" name="Google Shape;905;p113"/>
          <p:cNvPicPr preferRelativeResize="0"/>
          <p:nvPr/>
        </p:nvPicPr>
        <p:blipFill rotWithShape="1">
          <a:blip r:embed="rId6">
            <a:alphaModFix/>
          </a:blip>
          <a:srcRect b="0" l="0" r="0" t="0"/>
          <a:stretch/>
        </p:blipFill>
        <p:spPr>
          <a:xfrm>
            <a:off x="6826858" y="3403564"/>
            <a:ext cx="1508344" cy="1299743"/>
          </a:xfrm>
          <a:prstGeom prst="rect">
            <a:avLst/>
          </a:prstGeom>
          <a:noFill/>
          <a:ln>
            <a:noFill/>
          </a:ln>
        </p:spPr>
      </p:pic>
      <p:sp>
        <p:nvSpPr>
          <p:cNvPr id="906" name="Google Shape;906;p113"/>
          <p:cNvSpPr txBox="1"/>
          <p:nvPr/>
        </p:nvSpPr>
        <p:spPr>
          <a:xfrm>
            <a:off x="7581029" y="3971059"/>
            <a:ext cx="451200" cy="2571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303030"/>
                </a:solidFill>
                <a:latin typeface="Open Sans"/>
                <a:ea typeface="Open Sans"/>
                <a:cs typeface="Open Sans"/>
                <a:sym typeface="Open Sans"/>
              </a:rPr>
              <a:t>AUC</a:t>
            </a:r>
            <a:endParaRPr b="1" i="0" sz="1000" u="none" cap="none" strike="noStrike">
              <a:solidFill>
                <a:srgbClr val="303030"/>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Imbalanced datasets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1"/>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A map of Data Science</a:t>
            </a:r>
            <a:endParaRPr/>
          </a:p>
        </p:txBody>
      </p:sp>
      <p:sp>
        <p:nvSpPr>
          <p:cNvPr id="294" name="Google Shape;294;p61"/>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grpSp>
        <p:nvGrpSpPr>
          <p:cNvPr id="295" name="Google Shape;295;p61"/>
          <p:cNvGrpSpPr/>
          <p:nvPr/>
        </p:nvGrpSpPr>
        <p:grpSpPr>
          <a:xfrm>
            <a:off x="3541132" y="1691414"/>
            <a:ext cx="1801192" cy="1801192"/>
            <a:chOff x="5393710" y="2852378"/>
            <a:chExt cx="4280400" cy="4280400"/>
          </a:xfrm>
        </p:grpSpPr>
        <p:sp>
          <p:nvSpPr>
            <p:cNvPr id="296" name="Google Shape;296;p61"/>
            <p:cNvSpPr/>
            <p:nvPr/>
          </p:nvSpPr>
          <p:spPr>
            <a:xfrm>
              <a:off x="5393710" y="2852378"/>
              <a:ext cx="4280400" cy="4280400"/>
            </a:xfrm>
            <a:prstGeom prst="ellipse">
              <a:avLst/>
            </a:prstGeom>
            <a:solidFill>
              <a:schemeClr val="lt1"/>
            </a:solidFill>
            <a:ln cap="flat" cmpd="sng" w="57150">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97" name="Google Shape;297;p61"/>
            <p:cNvPicPr preferRelativeResize="0"/>
            <p:nvPr/>
          </p:nvPicPr>
          <p:blipFill rotWithShape="1">
            <a:blip r:embed="rId3">
              <a:alphaModFix/>
            </a:blip>
            <a:srcRect b="0" l="0" r="0" t="0"/>
            <a:stretch/>
          </p:blipFill>
          <p:spPr>
            <a:xfrm>
              <a:off x="5665158" y="3298180"/>
              <a:ext cx="3737504" cy="2890738"/>
            </a:xfrm>
            <a:prstGeom prst="rect">
              <a:avLst/>
            </a:prstGeom>
            <a:noFill/>
            <a:ln>
              <a:noFill/>
            </a:ln>
          </p:spPr>
        </p:pic>
      </p:grpSp>
      <p:grpSp>
        <p:nvGrpSpPr>
          <p:cNvPr id="298" name="Google Shape;298;p61"/>
          <p:cNvGrpSpPr/>
          <p:nvPr/>
        </p:nvGrpSpPr>
        <p:grpSpPr>
          <a:xfrm>
            <a:off x="1018658" y="1641608"/>
            <a:ext cx="1801192" cy="1801192"/>
            <a:chOff x="944700" y="2733400"/>
            <a:chExt cx="4280400" cy="4280400"/>
          </a:xfrm>
        </p:grpSpPr>
        <p:sp>
          <p:nvSpPr>
            <p:cNvPr id="299" name="Google Shape;299;p61"/>
            <p:cNvSpPr/>
            <p:nvPr/>
          </p:nvSpPr>
          <p:spPr>
            <a:xfrm>
              <a:off x="944700" y="2733400"/>
              <a:ext cx="4280400" cy="4280400"/>
            </a:xfrm>
            <a:prstGeom prst="ellipse">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0" name="Google Shape;300;p61"/>
            <p:cNvPicPr preferRelativeResize="0"/>
            <p:nvPr/>
          </p:nvPicPr>
          <p:blipFill rotWithShape="1">
            <a:blip r:embed="rId4">
              <a:alphaModFix/>
            </a:blip>
            <a:srcRect b="0" l="0" r="0" t="0"/>
            <a:stretch/>
          </p:blipFill>
          <p:spPr>
            <a:xfrm>
              <a:off x="1514614" y="3303308"/>
              <a:ext cx="3140572" cy="3140584"/>
            </a:xfrm>
            <a:prstGeom prst="rect">
              <a:avLst/>
            </a:prstGeom>
            <a:noFill/>
            <a:ln>
              <a:noFill/>
            </a:ln>
          </p:spPr>
        </p:pic>
      </p:grpSp>
      <p:pic>
        <p:nvPicPr>
          <p:cNvPr id="301" name="Google Shape;301;p61"/>
          <p:cNvPicPr preferRelativeResize="0"/>
          <p:nvPr/>
        </p:nvPicPr>
        <p:blipFill rotWithShape="1">
          <a:blip r:embed="rId5">
            <a:alphaModFix/>
          </a:blip>
          <a:srcRect b="0" l="0" r="0" t="0"/>
          <a:stretch/>
        </p:blipFill>
        <p:spPr>
          <a:xfrm>
            <a:off x="6102917" y="1662076"/>
            <a:ext cx="1859370" cy="1859372"/>
          </a:xfrm>
          <a:prstGeom prst="rect">
            <a:avLst/>
          </a:prstGeom>
          <a:noFill/>
          <a:ln>
            <a:noFill/>
          </a:ln>
        </p:spPr>
      </p:pic>
      <p:sp>
        <p:nvSpPr>
          <p:cNvPr id="302" name="Google Shape;302;p61"/>
          <p:cNvSpPr txBox="1"/>
          <p:nvPr/>
        </p:nvSpPr>
        <p:spPr>
          <a:xfrm>
            <a:off x="1287975" y="1173663"/>
            <a:ext cx="1262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No decisions</a:t>
            </a:r>
            <a:endParaRPr b="1" i="0" sz="700" u="none" cap="none" strike="noStrike">
              <a:solidFill>
                <a:srgbClr val="000000"/>
              </a:solidFill>
              <a:latin typeface="Arial"/>
              <a:ea typeface="Arial"/>
              <a:cs typeface="Arial"/>
              <a:sym typeface="Arial"/>
            </a:endParaRPr>
          </a:p>
        </p:txBody>
      </p:sp>
      <p:sp>
        <p:nvSpPr>
          <p:cNvPr id="303" name="Google Shape;303;p61"/>
          <p:cNvSpPr txBox="1"/>
          <p:nvPr/>
        </p:nvSpPr>
        <p:spPr>
          <a:xfrm>
            <a:off x="3683552" y="1173663"/>
            <a:ext cx="15156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Few decisions</a:t>
            </a:r>
            <a:endParaRPr b="1" i="0" sz="700" u="none" cap="none" strike="noStrike">
              <a:solidFill>
                <a:srgbClr val="000000"/>
              </a:solidFill>
              <a:latin typeface="Arial"/>
              <a:ea typeface="Arial"/>
              <a:cs typeface="Arial"/>
              <a:sym typeface="Arial"/>
            </a:endParaRPr>
          </a:p>
        </p:txBody>
      </p:sp>
      <p:sp>
        <p:nvSpPr>
          <p:cNvPr id="304" name="Google Shape;304;p61"/>
          <p:cNvSpPr txBox="1"/>
          <p:nvPr/>
        </p:nvSpPr>
        <p:spPr>
          <a:xfrm>
            <a:off x="6254471" y="1173663"/>
            <a:ext cx="1556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Many decisions</a:t>
            </a:r>
            <a:endParaRPr b="1" i="0" sz="700" u="none" cap="none" strike="noStrike">
              <a:solidFill>
                <a:srgbClr val="000000"/>
              </a:solidFill>
              <a:latin typeface="Arial"/>
              <a:ea typeface="Arial"/>
              <a:cs typeface="Arial"/>
              <a:sym typeface="Arial"/>
            </a:endParaRPr>
          </a:p>
        </p:txBody>
      </p:sp>
      <p:sp>
        <p:nvSpPr>
          <p:cNvPr id="305" name="Google Shape;305;p61"/>
          <p:cNvSpPr txBox="1"/>
          <p:nvPr/>
        </p:nvSpPr>
        <p:spPr>
          <a:xfrm>
            <a:off x="831375" y="3775087"/>
            <a:ext cx="21756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Descriptive analytics</a:t>
            </a:r>
            <a:endParaRPr b="1" i="0" sz="700" u="none" cap="none" strike="noStrike">
              <a:solidFill>
                <a:srgbClr val="000000"/>
              </a:solidFill>
              <a:latin typeface="Arial"/>
              <a:ea typeface="Arial"/>
              <a:cs typeface="Arial"/>
              <a:sym typeface="Arial"/>
            </a:endParaRPr>
          </a:p>
        </p:txBody>
      </p:sp>
      <p:sp>
        <p:nvSpPr>
          <p:cNvPr id="306" name="Google Shape;306;p61"/>
          <p:cNvSpPr txBox="1"/>
          <p:nvPr/>
        </p:nvSpPr>
        <p:spPr>
          <a:xfrm>
            <a:off x="3638252" y="3775087"/>
            <a:ext cx="16062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Statistics</a:t>
            </a:r>
            <a:endParaRPr b="1" i="0" sz="700" u="none" cap="none" strike="noStrike">
              <a:solidFill>
                <a:srgbClr val="000000"/>
              </a:solidFill>
              <a:latin typeface="Arial"/>
              <a:ea typeface="Arial"/>
              <a:cs typeface="Arial"/>
              <a:sym typeface="Arial"/>
            </a:endParaRPr>
          </a:p>
        </p:txBody>
      </p:sp>
      <p:sp>
        <p:nvSpPr>
          <p:cNvPr id="307" name="Google Shape;307;p61"/>
          <p:cNvSpPr txBox="1"/>
          <p:nvPr/>
        </p:nvSpPr>
        <p:spPr>
          <a:xfrm>
            <a:off x="6152471" y="3775087"/>
            <a:ext cx="1760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Machine Learning</a:t>
            </a:r>
            <a:endParaRPr b="1" i="0" sz="1400" u="none" cap="none" strike="noStrike">
              <a:solidFill>
                <a:srgbClr val="303030"/>
              </a:solidFill>
              <a:latin typeface="Open Sans"/>
              <a:ea typeface="Open Sans"/>
              <a:cs typeface="Open Sans"/>
              <a:sym typeface="Open Sans"/>
            </a:endParaRPr>
          </a:p>
        </p:txBody>
      </p:sp>
      <p:sp>
        <p:nvSpPr>
          <p:cNvPr id="308" name="Google Shape;308;p6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5"/>
          <p:cNvSpPr txBox="1"/>
          <p:nvPr/>
        </p:nvSpPr>
        <p:spPr>
          <a:xfrm>
            <a:off x="4598857" y="1397344"/>
            <a:ext cx="15000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Use training dataset to train the model</a:t>
            </a:r>
            <a:endParaRPr b="0" i="0" sz="1100" u="none" cap="none" strike="noStrike">
              <a:solidFill>
                <a:srgbClr val="000000"/>
              </a:solidFill>
              <a:latin typeface="Open Sans"/>
              <a:ea typeface="Open Sans"/>
              <a:cs typeface="Open Sans"/>
              <a:sym typeface="Open Sans"/>
            </a:endParaRPr>
          </a:p>
        </p:txBody>
      </p:sp>
      <p:sp>
        <p:nvSpPr>
          <p:cNvPr id="917" name="Google Shape;917;p11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Handling imbalanced datasets</a:t>
            </a:r>
            <a:endParaRPr/>
          </a:p>
        </p:txBody>
      </p:sp>
      <p:sp>
        <p:nvSpPr>
          <p:cNvPr id="918" name="Google Shape;918;p11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19" name="Google Shape;919;p115"/>
          <p:cNvSpPr txBox="1"/>
          <p:nvPr/>
        </p:nvSpPr>
        <p:spPr>
          <a:xfrm>
            <a:off x="3366450" y="2666373"/>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20" name="Google Shape;920;p115"/>
          <p:cNvSpPr/>
          <p:nvPr/>
        </p:nvSpPr>
        <p:spPr>
          <a:xfrm>
            <a:off x="6035033" y="3634975"/>
            <a:ext cx="3753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1" name="Google Shape;921;p115"/>
          <p:cNvSpPr/>
          <p:nvPr/>
        </p:nvSpPr>
        <p:spPr>
          <a:xfrm>
            <a:off x="6717738" y="1731200"/>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Biased</a:t>
            </a:r>
            <a:endParaRPr b="0"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Model</a:t>
            </a:r>
            <a:endParaRPr b="0" i="0" sz="1300" u="none" cap="none" strike="noStrike">
              <a:solidFill>
                <a:srgbClr val="FFFFFF"/>
              </a:solidFill>
              <a:latin typeface="Open Sans"/>
              <a:ea typeface="Open Sans"/>
              <a:cs typeface="Open Sans"/>
              <a:sym typeface="Open Sans"/>
            </a:endParaRPr>
          </a:p>
        </p:txBody>
      </p:sp>
      <p:sp>
        <p:nvSpPr>
          <p:cNvPr id="922" name="Google Shape;922;p115"/>
          <p:cNvSpPr/>
          <p:nvPr/>
        </p:nvSpPr>
        <p:spPr>
          <a:xfrm rot="5400000">
            <a:off x="7245488" y="2777499"/>
            <a:ext cx="409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3" name="Google Shape;923;p115"/>
          <p:cNvSpPr/>
          <p:nvPr/>
        </p:nvSpPr>
        <p:spPr>
          <a:xfrm>
            <a:off x="6717738" y="3291475"/>
            <a:ext cx="1388400" cy="796500"/>
          </a:xfrm>
          <a:prstGeom prst="roundRect">
            <a:avLst>
              <a:gd fmla="val 16667" name="adj"/>
            </a:avLst>
          </a:prstGeom>
          <a:solidFill>
            <a:srgbClr val="CC4125"/>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Evaluate</a:t>
            </a:r>
            <a:endParaRPr b="0" i="0" sz="14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Model</a:t>
            </a:r>
            <a:endParaRPr b="0" i="0" sz="1400" u="none" cap="none" strike="noStrike">
              <a:solidFill>
                <a:srgbClr val="FFFFFF"/>
              </a:solidFill>
              <a:latin typeface="Open Sans"/>
              <a:ea typeface="Open Sans"/>
              <a:cs typeface="Open Sans"/>
              <a:sym typeface="Open Sans"/>
            </a:endParaRPr>
          </a:p>
        </p:txBody>
      </p:sp>
      <p:grpSp>
        <p:nvGrpSpPr>
          <p:cNvPr id="924" name="Google Shape;924;p115"/>
          <p:cNvGrpSpPr/>
          <p:nvPr/>
        </p:nvGrpSpPr>
        <p:grpSpPr>
          <a:xfrm>
            <a:off x="3272803" y="3254644"/>
            <a:ext cx="899100" cy="1145259"/>
            <a:chOff x="5936006" y="2978325"/>
            <a:chExt cx="1798200" cy="4915276"/>
          </a:xfrm>
        </p:grpSpPr>
        <p:sp>
          <p:nvSpPr>
            <p:cNvPr id="925" name="Google Shape;925;p115"/>
            <p:cNvSpPr/>
            <p:nvPr/>
          </p:nvSpPr>
          <p:spPr>
            <a:xfrm>
              <a:off x="5936006" y="3008101"/>
              <a:ext cx="1798200" cy="48855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6" name="Google Shape;926;p115"/>
            <p:cNvSpPr/>
            <p:nvPr/>
          </p:nvSpPr>
          <p:spPr>
            <a:xfrm>
              <a:off x="5936006" y="2978325"/>
              <a:ext cx="1798200" cy="41877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927" name="Google Shape;927;p115"/>
          <p:cNvSpPr/>
          <p:nvPr/>
        </p:nvSpPr>
        <p:spPr>
          <a:xfrm>
            <a:off x="3272801" y="3250096"/>
            <a:ext cx="899100" cy="985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8" name="Google Shape;928;p115"/>
          <p:cNvSpPr txBox="1"/>
          <p:nvPr/>
        </p:nvSpPr>
        <p:spPr>
          <a:xfrm>
            <a:off x="3009100" y="3476050"/>
            <a:ext cx="1388400" cy="8019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Test</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29" name="Google Shape;929;p115"/>
          <p:cNvSpPr/>
          <p:nvPr/>
        </p:nvSpPr>
        <p:spPr>
          <a:xfrm>
            <a:off x="1097566" y="1683488"/>
            <a:ext cx="899100" cy="24429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0" name="Google Shape;930;p115"/>
          <p:cNvSpPr/>
          <p:nvPr/>
        </p:nvSpPr>
        <p:spPr>
          <a:xfrm>
            <a:off x="3272802" y="1220300"/>
            <a:ext cx="899100" cy="189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931" name="Google Shape;931;p115"/>
          <p:cNvGrpSpPr/>
          <p:nvPr/>
        </p:nvGrpSpPr>
        <p:grpSpPr>
          <a:xfrm>
            <a:off x="3272794" y="1223086"/>
            <a:ext cx="899100" cy="1876652"/>
            <a:chOff x="5936006" y="2978325"/>
            <a:chExt cx="1798200" cy="4915276"/>
          </a:xfrm>
        </p:grpSpPr>
        <p:sp>
          <p:nvSpPr>
            <p:cNvPr id="932" name="Google Shape;932;p115"/>
            <p:cNvSpPr/>
            <p:nvPr/>
          </p:nvSpPr>
          <p:spPr>
            <a:xfrm>
              <a:off x="5936006" y="3008101"/>
              <a:ext cx="1798200" cy="48855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3" name="Google Shape;933;p115"/>
            <p:cNvSpPr/>
            <p:nvPr/>
          </p:nvSpPr>
          <p:spPr>
            <a:xfrm>
              <a:off x="5936006" y="2978325"/>
              <a:ext cx="1798200" cy="41877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934" name="Google Shape;934;p115"/>
          <p:cNvSpPr txBox="1"/>
          <p:nvPr/>
        </p:nvSpPr>
        <p:spPr>
          <a:xfrm>
            <a:off x="3009106" y="1560682"/>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Training</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35" name="Google Shape;935;p115"/>
          <p:cNvSpPr txBox="1"/>
          <p:nvPr/>
        </p:nvSpPr>
        <p:spPr>
          <a:xfrm>
            <a:off x="4725676" y="2631988"/>
            <a:ext cx="1151100" cy="150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Test the Model</a:t>
            </a:r>
            <a:endParaRPr b="0" i="0" sz="1100" u="none" cap="none" strike="noStrike">
              <a:solidFill>
                <a:srgbClr val="000000"/>
              </a:solidFill>
              <a:latin typeface="Open Sans"/>
              <a:ea typeface="Open Sans"/>
              <a:cs typeface="Open Sans"/>
              <a:sym typeface="Open Sans"/>
            </a:endParaRPr>
          </a:p>
        </p:txBody>
      </p:sp>
      <p:sp>
        <p:nvSpPr>
          <p:cNvPr id="936" name="Google Shape;936;p115"/>
          <p:cNvSpPr/>
          <p:nvPr/>
        </p:nvSpPr>
        <p:spPr>
          <a:xfrm>
            <a:off x="4941033" y="2034081"/>
            <a:ext cx="672600" cy="333900"/>
          </a:xfrm>
          <a:prstGeom prst="rightArrow">
            <a:avLst>
              <a:gd fmla="val 50000" name="adj1"/>
              <a:gd fmla="val 50000" name="adj2"/>
            </a:avLst>
          </a:prstGeom>
          <a:solidFill>
            <a:srgbClr val="535353"/>
          </a:solidFill>
          <a:ln cap="flat" cmpd="sng" w="1905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7" name="Google Shape;937;p115"/>
          <p:cNvSpPr txBox="1"/>
          <p:nvPr/>
        </p:nvSpPr>
        <p:spPr>
          <a:xfrm>
            <a:off x="2123607" y="1800725"/>
            <a:ext cx="10224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Split the data into Training and Test</a:t>
            </a:r>
            <a:endParaRPr b="0" i="0" sz="1100" u="none" cap="none" strike="noStrike">
              <a:solidFill>
                <a:srgbClr val="000000"/>
              </a:solidFill>
              <a:latin typeface="Open Sans"/>
              <a:ea typeface="Open Sans"/>
              <a:cs typeface="Open Sans"/>
              <a:sym typeface="Open Sans"/>
            </a:endParaRPr>
          </a:p>
        </p:txBody>
      </p:sp>
      <p:sp>
        <p:nvSpPr>
          <p:cNvPr id="938" name="Google Shape;938;p115"/>
          <p:cNvSpPr/>
          <p:nvPr/>
        </p:nvSpPr>
        <p:spPr>
          <a:xfrm>
            <a:off x="2267489" y="2851975"/>
            <a:ext cx="672600" cy="333900"/>
          </a:xfrm>
          <a:prstGeom prst="rightArrow">
            <a:avLst>
              <a:gd fmla="val 50000" name="adj1"/>
              <a:gd fmla="val 50000" name="adj2"/>
            </a:avLst>
          </a:prstGeom>
          <a:solidFill>
            <a:srgbClr val="535353"/>
          </a:solidFill>
          <a:ln cap="flat" cmpd="sng" w="1905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9" name="Google Shape;939;p115"/>
          <p:cNvSpPr/>
          <p:nvPr/>
        </p:nvSpPr>
        <p:spPr>
          <a:xfrm>
            <a:off x="1097566" y="1668600"/>
            <a:ext cx="899100" cy="20940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0" name="Google Shape;940;p115"/>
          <p:cNvSpPr txBox="1"/>
          <p:nvPr/>
        </p:nvSpPr>
        <p:spPr>
          <a:xfrm>
            <a:off x="1210550" y="1560688"/>
            <a:ext cx="709500" cy="5121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500" u="none" cap="none" strike="noStrike">
                <a:solidFill>
                  <a:srgbClr val="FFFFFF"/>
                </a:solidFill>
                <a:latin typeface="Open Sans"/>
                <a:ea typeface="Open Sans"/>
                <a:cs typeface="Open Sans"/>
                <a:sym typeface="Open Sans"/>
              </a:rPr>
              <a:t>DATA</a:t>
            </a:r>
            <a:endParaRPr b="0" i="0" sz="500" u="none" cap="none" strike="noStrike">
              <a:solidFill>
                <a:srgbClr val="000000"/>
              </a:solidFill>
              <a:latin typeface="Open Sans"/>
              <a:ea typeface="Open Sans"/>
              <a:cs typeface="Open Sans"/>
              <a:sym typeface="Open Sans"/>
            </a:endParaRPr>
          </a:p>
        </p:txBody>
      </p:sp>
      <p:sp>
        <p:nvSpPr>
          <p:cNvPr id="941" name="Google Shape;941;p115"/>
          <p:cNvSpPr txBox="1"/>
          <p:nvPr/>
        </p:nvSpPr>
        <p:spPr>
          <a:xfrm flipH="1">
            <a:off x="1248915" y="3764407"/>
            <a:ext cx="672600" cy="3273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400" u="none" cap="none" strike="noStrike">
                <a:solidFill>
                  <a:srgbClr val="FFFFFF"/>
                </a:solidFill>
                <a:latin typeface="Open Sans"/>
                <a:ea typeface="Open Sans"/>
                <a:cs typeface="Open Sans"/>
                <a:sym typeface="Open Sans"/>
              </a:rPr>
              <a:t>Apple</a:t>
            </a:r>
            <a:endParaRPr b="0" i="0" sz="1400" u="none" cap="none" strike="noStrike">
              <a:solidFill>
                <a:srgbClr val="FFFFFF"/>
              </a:solidFill>
              <a:latin typeface="Open Sans"/>
              <a:ea typeface="Open Sans"/>
              <a:cs typeface="Open Sans"/>
              <a:sym typeface="Open Sans"/>
            </a:endParaRPr>
          </a:p>
        </p:txBody>
      </p:sp>
      <p:sp>
        <p:nvSpPr>
          <p:cNvPr id="942" name="Google Shape;942;p115"/>
          <p:cNvSpPr txBox="1"/>
          <p:nvPr/>
        </p:nvSpPr>
        <p:spPr>
          <a:xfrm flipH="1">
            <a:off x="1159590" y="2738738"/>
            <a:ext cx="775200" cy="3273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400" u="none" cap="none" strike="noStrike">
                <a:solidFill>
                  <a:srgbClr val="FFFFFF"/>
                </a:solidFill>
                <a:latin typeface="Open Sans"/>
                <a:ea typeface="Open Sans"/>
                <a:cs typeface="Open Sans"/>
                <a:sym typeface="Open Sans"/>
              </a:rPr>
              <a:t>Banana</a:t>
            </a:r>
            <a:endParaRPr b="0" i="0" sz="1400" u="none" cap="none" strike="noStrike">
              <a:solidFill>
                <a:srgbClr val="FFFFFF"/>
              </a:solidFill>
              <a:latin typeface="Open Sans"/>
              <a:ea typeface="Open Sans"/>
              <a:cs typeface="Open Sans"/>
              <a:sym typeface="Open Sans"/>
            </a:endParaRPr>
          </a:p>
        </p:txBody>
      </p:sp>
      <p:sp>
        <p:nvSpPr>
          <p:cNvPr id="943" name="Google Shape;943;p115"/>
          <p:cNvSpPr txBox="1"/>
          <p:nvPr/>
        </p:nvSpPr>
        <p:spPr>
          <a:xfrm rot="-5400000">
            <a:off x="-19200" y="2703651"/>
            <a:ext cx="1843200" cy="3753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300" u="none" cap="none" strike="noStrike">
                <a:solidFill>
                  <a:srgbClr val="000000"/>
                </a:solidFill>
                <a:latin typeface="Open Sans"/>
                <a:ea typeface="Open Sans"/>
                <a:cs typeface="Open Sans"/>
                <a:sym typeface="Open Sans"/>
              </a:rPr>
              <a:t>Imbalanced Dataset</a:t>
            </a:r>
            <a:endParaRPr b="0" i="0" sz="1300" u="none" cap="none" strike="noStrike">
              <a:solidFill>
                <a:srgbClr val="000000"/>
              </a:solidFill>
              <a:latin typeface="Open Sans"/>
              <a:ea typeface="Open Sans"/>
              <a:cs typeface="Open Sans"/>
              <a:sym typeface="Open Sans"/>
            </a:endParaRPr>
          </a:p>
        </p:txBody>
      </p:sp>
      <p:sp>
        <p:nvSpPr>
          <p:cNvPr id="944" name="Google Shape;944;p115"/>
          <p:cNvSpPr/>
          <p:nvPr/>
        </p:nvSpPr>
        <p:spPr>
          <a:xfrm>
            <a:off x="4705375" y="3682225"/>
            <a:ext cx="1022400" cy="239400"/>
          </a:xfrm>
          <a:prstGeom prst="roundRect">
            <a:avLst>
              <a:gd fmla="val 16667" name="adj"/>
            </a:avLst>
          </a:prstGeom>
          <a:solidFill>
            <a:srgbClr val="6AA84F"/>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45" name="Google Shape;945;p115"/>
          <p:cNvSpPr txBox="1"/>
          <p:nvPr/>
        </p:nvSpPr>
        <p:spPr>
          <a:xfrm>
            <a:off x="4977313" y="3682225"/>
            <a:ext cx="817800" cy="2394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FFFFFF"/>
                </a:solidFill>
                <a:latin typeface="Open Sans"/>
                <a:ea typeface="Open Sans"/>
                <a:cs typeface="Open Sans"/>
                <a:sym typeface="Open Sans"/>
              </a:rPr>
              <a:t>Apple</a:t>
            </a:r>
            <a:endParaRPr b="0" i="0" sz="1100" u="none" cap="none" strike="noStrike">
              <a:solidFill>
                <a:srgbClr val="FFFFFF"/>
              </a:solidFill>
              <a:latin typeface="Open Sans"/>
              <a:ea typeface="Open Sans"/>
              <a:cs typeface="Open Sans"/>
              <a:sym typeface="Open Sans"/>
            </a:endParaRPr>
          </a:p>
        </p:txBody>
      </p:sp>
      <p:cxnSp>
        <p:nvCxnSpPr>
          <p:cNvPr id="946" name="Google Shape;946;p115"/>
          <p:cNvCxnSpPr>
            <a:endCxn id="944" idx="1"/>
          </p:cNvCxnSpPr>
          <p:nvPr/>
        </p:nvCxnSpPr>
        <p:spPr>
          <a:xfrm flipH="1" rot="10800000">
            <a:off x="4171975" y="3801925"/>
            <a:ext cx="533400" cy="3756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947" name="Google Shape;947;p115"/>
          <p:cNvSpPr/>
          <p:nvPr/>
        </p:nvSpPr>
        <p:spPr>
          <a:xfrm>
            <a:off x="6900738" y="4585011"/>
            <a:ext cx="1022400" cy="239400"/>
          </a:xfrm>
          <a:prstGeom prst="roundRect">
            <a:avLst>
              <a:gd fmla="val 16667" name="adj"/>
            </a:avLst>
          </a:prstGeom>
          <a:solidFill>
            <a:srgbClr val="3C78D8"/>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48" name="Google Shape;948;p115"/>
          <p:cNvSpPr txBox="1"/>
          <p:nvPr/>
        </p:nvSpPr>
        <p:spPr>
          <a:xfrm>
            <a:off x="7096475" y="4597589"/>
            <a:ext cx="773400" cy="2394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FFFFFF"/>
                </a:solidFill>
                <a:latin typeface="Open Sans"/>
                <a:ea typeface="Open Sans"/>
                <a:cs typeface="Open Sans"/>
                <a:sym typeface="Open Sans"/>
              </a:rPr>
              <a:t>Banana</a:t>
            </a:r>
            <a:endParaRPr b="0" i="0" sz="1100" u="none" cap="none" strike="noStrike">
              <a:solidFill>
                <a:srgbClr val="FFFFFF"/>
              </a:solidFill>
              <a:latin typeface="Open Sans"/>
              <a:ea typeface="Open Sans"/>
              <a:cs typeface="Open Sans"/>
              <a:sym typeface="Open Sans"/>
            </a:endParaRPr>
          </a:p>
        </p:txBody>
      </p:sp>
      <p:sp>
        <p:nvSpPr>
          <p:cNvPr id="949" name="Google Shape;949;p115"/>
          <p:cNvSpPr txBox="1"/>
          <p:nvPr/>
        </p:nvSpPr>
        <p:spPr>
          <a:xfrm>
            <a:off x="4775188" y="4369563"/>
            <a:ext cx="1635300" cy="5661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The model will mostly predict a banana!</a:t>
            </a:r>
            <a:endParaRPr b="0" i="0" sz="1100" u="none" cap="none" strike="noStrike">
              <a:solidFill>
                <a:srgbClr val="000000"/>
              </a:solidFill>
              <a:latin typeface="Open Sans"/>
              <a:ea typeface="Open Sans"/>
              <a:cs typeface="Open Sans"/>
              <a:sym typeface="Open Sans"/>
            </a:endParaRPr>
          </a:p>
        </p:txBody>
      </p:sp>
      <p:sp>
        <p:nvSpPr>
          <p:cNvPr id="950" name="Google Shape;950;p115"/>
          <p:cNvSpPr/>
          <p:nvPr/>
        </p:nvSpPr>
        <p:spPr>
          <a:xfrm rot="5400000">
            <a:off x="7254813" y="4165900"/>
            <a:ext cx="3141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51" name="Google Shape;951;p115"/>
          <p:cNvSpPr txBox="1"/>
          <p:nvPr/>
        </p:nvSpPr>
        <p:spPr>
          <a:xfrm>
            <a:off x="416538" y="843125"/>
            <a:ext cx="3823800" cy="409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highlight>
                  <a:srgbClr val="FFFFFF"/>
                </a:highlight>
                <a:latin typeface="Helvetica Neue"/>
                <a:ea typeface="Helvetica Neue"/>
                <a:cs typeface="Helvetica Neue"/>
                <a:sym typeface="Helvetica Neue"/>
              </a:rPr>
              <a:t>The Problem with the Accuracy metric</a:t>
            </a:r>
            <a:endParaRPr b="0" i="0" sz="1600" u="none" cap="none" strike="noStrike">
              <a:solidFill>
                <a:srgbClr val="00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for imbalanced datasets</a:t>
            </a:r>
            <a:endParaRPr/>
          </a:p>
        </p:txBody>
      </p:sp>
      <p:sp>
        <p:nvSpPr>
          <p:cNvPr id="957" name="Google Shape;957;p11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58" name="Google Shape;958;p116"/>
          <p:cNvSpPr/>
          <p:nvPr/>
        </p:nvSpPr>
        <p:spPr>
          <a:xfrm>
            <a:off x="1919700" y="1364663"/>
            <a:ext cx="5304600" cy="2742000"/>
          </a:xfrm>
          <a:prstGeom prst="plus">
            <a:avLst>
              <a:gd fmla="val 7568"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59" name="Google Shape;959;p116"/>
          <p:cNvSpPr txBox="1"/>
          <p:nvPr/>
        </p:nvSpPr>
        <p:spPr>
          <a:xfrm>
            <a:off x="2466688" y="1983200"/>
            <a:ext cx="1797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Confusion Matrix</a:t>
            </a:r>
            <a:endParaRPr b="0" i="0" sz="1600" u="none" cap="none" strike="noStrike">
              <a:solidFill>
                <a:srgbClr val="000000"/>
              </a:solidFill>
              <a:latin typeface="Open Sans"/>
              <a:ea typeface="Open Sans"/>
              <a:cs typeface="Open Sans"/>
              <a:sym typeface="Open Sans"/>
            </a:endParaRPr>
          </a:p>
        </p:txBody>
      </p:sp>
      <p:sp>
        <p:nvSpPr>
          <p:cNvPr id="960" name="Google Shape;960;p116"/>
          <p:cNvSpPr txBox="1"/>
          <p:nvPr/>
        </p:nvSpPr>
        <p:spPr>
          <a:xfrm>
            <a:off x="5057700" y="1983200"/>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Precision</a:t>
            </a:r>
            <a:endParaRPr b="0" i="0" sz="1600" u="none" cap="none" strike="noStrike">
              <a:solidFill>
                <a:srgbClr val="000000"/>
              </a:solidFill>
              <a:latin typeface="Open Sans"/>
              <a:ea typeface="Open Sans"/>
              <a:cs typeface="Open Sans"/>
              <a:sym typeface="Open Sans"/>
            </a:endParaRPr>
          </a:p>
        </p:txBody>
      </p:sp>
      <p:sp>
        <p:nvSpPr>
          <p:cNvPr id="961" name="Google Shape;961;p116"/>
          <p:cNvSpPr txBox="1"/>
          <p:nvPr/>
        </p:nvSpPr>
        <p:spPr>
          <a:xfrm>
            <a:off x="2615188" y="3134800"/>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Recall</a:t>
            </a:r>
            <a:endParaRPr b="0" i="0" sz="1600" u="none" cap="none" strike="noStrike">
              <a:solidFill>
                <a:srgbClr val="000000"/>
              </a:solidFill>
              <a:latin typeface="Open Sans"/>
              <a:ea typeface="Open Sans"/>
              <a:cs typeface="Open Sans"/>
              <a:sym typeface="Open Sans"/>
            </a:endParaRPr>
          </a:p>
        </p:txBody>
      </p:sp>
      <p:sp>
        <p:nvSpPr>
          <p:cNvPr id="962" name="Google Shape;962;p116"/>
          <p:cNvSpPr txBox="1"/>
          <p:nvPr/>
        </p:nvSpPr>
        <p:spPr>
          <a:xfrm>
            <a:off x="5032538" y="3071913"/>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F1 Score</a:t>
            </a:r>
            <a:endParaRPr b="0" i="0" sz="1600" u="none" cap="none" strike="noStrike">
              <a:solidFill>
                <a:srgbClr val="000000"/>
              </a:solidFill>
              <a:latin typeface="Open Sans"/>
              <a:ea typeface="Open Sans"/>
              <a:cs typeface="Open Sans"/>
              <a:sym typeface="Open Sans"/>
            </a:endParaRPr>
          </a:p>
        </p:txBody>
      </p:sp>
      <p:cxnSp>
        <p:nvCxnSpPr>
          <p:cNvPr id="963" name="Google Shape;963;p116"/>
          <p:cNvCxnSpPr>
            <a:stCxn id="958" idx="0"/>
            <a:endCxn id="958" idx="2"/>
          </p:cNvCxnSpPr>
          <p:nvPr/>
        </p:nvCxnSpPr>
        <p:spPr>
          <a:xfrm>
            <a:off x="4572000" y="1364663"/>
            <a:ext cx="0" cy="2742000"/>
          </a:xfrm>
          <a:prstGeom prst="straightConnector1">
            <a:avLst/>
          </a:prstGeom>
          <a:noFill/>
          <a:ln cap="flat" cmpd="sng" w="38100">
            <a:solidFill>
              <a:srgbClr val="F3F3F3"/>
            </a:solidFill>
            <a:prstDash val="solid"/>
            <a:round/>
            <a:headEnd len="sm" w="sm" type="none"/>
            <a:tailEnd len="sm" w="sm" type="none"/>
          </a:ln>
        </p:spPr>
      </p:cxnSp>
      <p:cxnSp>
        <p:nvCxnSpPr>
          <p:cNvPr id="964" name="Google Shape;964;p116"/>
          <p:cNvCxnSpPr>
            <a:stCxn id="958" idx="1"/>
            <a:endCxn id="958" idx="3"/>
          </p:cNvCxnSpPr>
          <p:nvPr/>
        </p:nvCxnSpPr>
        <p:spPr>
          <a:xfrm>
            <a:off x="1919700" y="2735663"/>
            <a:ext cx="5304600" cy="0"/>
          </a:xfrm>
          <a:prstGeom prst="straightConnector1">
            <a:avLst/>
          </a:prstGeom>
          <a:noFill/>
          <a:ln cap="flat" cmpd="sng" w="38100">
            <a:solidFill>
              <a:srgbClr val="F3F3F3"/>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Balanced Accuracy</a:t>
            </a:r>
            <a:endParaRPr/>
          </a:p>
        </p:txBody>
      </p:sp>
      <p:sp>
        <p:nvSpPr>
          <p:cNvPr id="970" name="Google Shape;970;p117"/>
          <p:cNvSpPr txBox="1"/>
          <p:nvPr>
            <p:ph idx="1" type="body"/>
          </p:nvPr>
        </p:nvSpPr>
        <p:spPr>
          <a:xfrm>
            <a:off x="311700" y="928100"/>
            <a:ext cx="38454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Balanced accuracy is a metric that one can use when evaluating how good a binary classifier is.</a:t>
            </a:r>
            <a:endParaRPr/>
          </a:p>
          <a:p>
            <a:pPr indent="-203200" lvl="0" marL="228600" rtl="0" algn="l">
              <a:lnSpc>
                <a:spcPct val="115000"/>
              </a:lnSpc>
              <a:spcBef>
                <a:spcPts val="500"/>
              </a:spcBef>
              <a:spcAft>
                <a:spcPts val="0"/>
              </a:spcAft>
              <a:buSzPts val="1400"/>
              <a:buChar char="●"/>
            </a:pPr>
            <a:r>
              <a:rPr lang="en"/>
              <a:t>It is useful when the classes are imbalanced, i.e. one of the two classes appears a lot more often than the other</a:t>
            </a:r>
            <a:endParaRPr/>
          </a:p>
          <a:p>
            <a:pPr indent="-203200" lvl="0" marL="228600" rtl="0" algn="l">
              <a:lnSpc>
                <a:spcPct val="115000"/>
              </a:lnSpc>
              <a:spcBef>
                <a:spcPts val="500"/>
              </a:spcBef>
              <a:spcAft>
                <a:spcPts val="0"/>
              </a:spcAft>
              <a:buSzPts val="1400"/>
              <a:buChar char="●"/>
            </a:pPr>
            <a:r>
              <a:rPr lang="en"/>
              <a:t>Balanced accuracy is based on two more commonly used metrics: sensitivity and specificity</a:t>
            </a:r>
            <a:endParaRPr/>
          </a:p>
          <a:p>
            <a:pPr indent="-203200" lvl="0" marL="228600" rtl="0" algn="l">
              <a:lnSpc>
                <a:spcPct val="115000"/>
              </a:lnSpc>
              <a:spcBef>
                <a:spcPts val="500"/>
              </a:spcBef>
              <a:spcAft>
                <a:spcPts val="500"/>
              </a:spcAft>
              <a:buSzPts val="1400"/>
              <a:buChar char="●"/>
            </a:pPr>
            <a:r>
              <a:rPr lang="en"/>
              <a:t>Balanced accuracy attempts to account for the imbalance in classes</a:t>
            </a:r>
            <a:endParaRPr/>
          </a:p>
        </p:txBody>
      </p:sp>
      <p:sp>
        <p:nvSpPr>
          <p:cNvPr id="971" name="Google Shape;971;p11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972" name="Google Shape;972;p117"/>
          <p:cNvPicPr preferRelativeResize="0"/>
          <p:nvPr/>
        </p:nvPicPr>
        <p:blipFill rotWithShape="1">
          <a:blip r:embed="rId3">
            <a:alphaModFix/>
          </a:blip>
          <a:srcRect b="0" l="0" r="0" t="0"/>
          <a:stretch/>
        </p:blipFill>
        <p:spPr>
          <a:xfrm>
            <a:off x="6723467" y="1292150"/>
            <a:ext cx="992958" cy="2148863"/>
          </a:xfrm>
          <a:prstGeom prst="rect">
            <a:avLst/>
          </a:prstGeom>
          <a:noFill/>
          <a:ln>
            <a:noFill/>
          </a:ln>
        </p:spPr>
      </p:pic>
      <p:sp>
        <p:nvSpPr>
          <p:cNvPr id="973" name="Google Shape;973;p117"/>
          <p:cNvSpPr txBox="1"/>
          <p:nvPr/>
        </p:nvSpPr>
        <p:spPr>
          <a:xfrm>
            <a:off x="6225963" y="2197388"/>
            <a:ext cx="263100" cy="422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Open Sans"/>
                <a:ea typeface="Open Sans"/>
                <a:cs typeface="Open Sans"/>
                <a:sym typeface="Open Sans"/>
              </a:rPr>
              <a:t>+</a:t>
            </a:r>
            <a:endParaRPr b="0" i="0" sz="1900" u="none" cap="none" strike="noStrike">
              <a:solidFill>
                <a:srgbClr val="000000"/>
              </a:solidFill>
              <a:latin typeface="Open Sans"/>
              <a:ea typeface="Open Sans"/>
              <a:cs typeface="Open Sans"/>
              <a:sym typeface="Open Sans"/>
            </a:endParaRPr>
          </a:p>
        </p:txBody>
      </p:sp>
      <p:cxnSp>
        <p:nvCxnSpPr>
          <p:cNvPr id="974" name="Google Shape;974;p117"/>
          <p:cNvCxnSpPr/>
          <p:nvPr/>
        </p:nvCxnSpPr>
        <p:spPr>
          <a:xfrm flipH="1" rot="10800000">
            <a:off x="4866475" y="3672625"/>
            <a:ext cx="3024900" cy="3000"/>
          </a:xfrm>
          <a:prstGeom prst="straightConnector1">
            <a:avLst/>
          </a:prstGeom>
          <a:noFill/>
          <a:ln cap="flat" cmpd="sng" w="38100">
            <a:solidFill>
              <a:schemeClr val="dk2"/>
            </a:solidFill>
            <a:prstDash val="solid"/>
            <a:round/>
            <a:headEnd len="sm" w="sm" type="none"/>
            <a:tailEnd len="sm" w="sm" type="none"/>
          </a:ln>
        </p:spPr>
      </p:cxnSp>
      <p:sp>
        <p:nvSpPr>
          <p:cNvPr id="975" name="Google Shape;975;p117"/>
          <p:cNvSpPr txBox="1"/>
          <p:nvPr/>
        </p:nvSpPr>
        <p:spPr>
          <a:xfrm>
            <a:off x="6270925" y="3859338"/>
            <a:ext cx="263100" cy="301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Open Sans"/>
                <a:ea typeface="Open Sans"/>
                <a:cs typeface="Open Sans"/>
                <a:sym typeface="Open Sans"/>
              </a:rPr>
              <a:t>2</a:t>
            </a:r>
            <a:endParaRPr b="0" i="0" sz="1900" u="none" cap="none" strike="noStrike">
              <a:solidFill>
                <a:schemeClr val="dk1"/>
              </a:solidFill>
              <a:latin typeface="Open Sans"/>
              <a:ea typeface="Open Sans"/>
              <a:cs typeface="Open Sans"/>
              <a:sym typeface="Open Sans"/>
            </a:endParaRPr>
          </a:p>
        </p:txBody>
      </p:sp>
      <p:pic>
        <p:nvPicPr>
          <p:cNvPr descr="A screenshot of a phone&#10;&#10;Description automatically generated with medium confidence" id="976" name="Google Shape;976;p117"/>
          <p:cNvPicPr preferRelativeResize="0"/>
          <p:nvPr/>
        </p:nvPicPr>
        <p:blipFill rotWithShape="1">
          <a:blip r:embed="rId4">
            <a:alphaModFix/>
          </a:blip>
          <a:srcRect b="0" l="0" r="0" t="0"/>
          <a:stretch/>
        </p:blipFill>
        <p:spPr>
          <a:xfrm>
            <a:off x="4866475" y="1292150"/>
            <a:ext cx="946704" cy="214586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Resampling Techniques - Undersample majority class</a:t>
            </a:r>
            <a:endParaRPr/>
          </a:p>
        </p:txBody>
      </p:sp>
      <p:sp>
        <p:nvSpPr>
          <p:cNvPr id="982" name="Google Shape;982;p118"/>
          <p:cNvSpPr txBox="1"/>
          <p:nvPr>
            <p:ph idx="1" type="body"/>
          </p:nvPr>
        </p:nvSpPr>
        <p:spPr>
          <a:xfrm>
            <a:off x="311700" y="928100"/>
            <a:ext cx="85206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sz="1400"/>
              <a:t>We match the number of samples in the minority class with a random sample from the majority class</a:t>
            </a:r>
            <a:endParaRPr/>
          </a:p>
        </p:txBody>
      </p:sp>
      <p:sp>
        <p:nvSpPr>
          <p:cNvPr id="983" name="Google Shape;983;p11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84" name="Google Shape;984;p118"/>
          <p:cNvSpPr/>
          <p:nvPr/>
        </p:nvSpPr>
        <p:spPr>
          <a:xfrm>
            <a:off x="1270779" y="1630286"/>
            <a:ext cx="1057200" cy="28719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5" name="Google Shape;985;p118"/>
          <p:cNvSpPr/>
          <p:nvPr/>
        </p:nvSpPr>
        <p:spPr>
          <a:xfrm>
            <a:off x="3879498" y="2749174"/>
            <a:ext cx="1057200" cy="6021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6" name="Google Shape;986;p118"/>
          <p:cNvSpPr/>
          <p:nvPr/>
        </p:nvSpPr>
        <p:spPr>
          <a:xfrm>
            <a:off x="3879505" y="2336182"/>
            <a:ext cx="1057200" cy="60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7" name="Google Shape;987;p118"/>
          <p:cNvSpPr/>
          <p:nvPr/>
        </p:nvSpPr>
        <p:spPr>
          <a:xfrm>
            <a:off x="1280379" y="1612783"/>
            <a:ext cx="1057200" cy="2461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8" name="Google Shape;988;p118"/>
          <p:cNvSpPr txBox="1"/>
          <p:nvPr/>
        </p:nvSpPr>
        <p:spPr>
          <a:xfrm>
            <a:off x="1413212" y="1485913"/>
            <a:ext cx="834000" cy="602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DATA</a:t>
            </a:r>
            <a:endParaRPr b="0" i="0" sz="700" u="none" cap="none" strike="noStrike">
              <a:solidFill>
                <a:srgbClr val="000000"/>
              </a:solidFill>
              <a:latin typeface="Open Sans"/>
              <a:ea typeface="Open Sans"/>
              <a:cs typeface="Open Sans"/>
              <a:sym typeface="Open Sans"/>
            </a:endParaRPr>
          </a:p>
        </p:txBody>
      </p:sp>
      <p:sp>
        <p:nvSpPr>
          <p:cNvPr id="989" name="Google Shape;989;p118"/>
          <p:cNvSpPr txBox="1"/>
          <p:nvPr/>
        </p:nvSpPr>
        <p:spPr>
          <a:xfrm flipH="1">
            <a:off x="1413483" y="4076767"/>
            <a:ext cx="7908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990" name="Google Shape;990;p118"/>
          <p:cNvSpPr txBox="1"/>
          <p:nvPr/>
        </p:nvSpPr>
        <p:spPr>
          <a:xfrm rot="-5400000">
            <a:off x="-108837" y="2829531"/>
            <a:ext cx="2167200" cy="4413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Imbalanced Dataset</a:t>
            </a:r>
            <a:endParaRPr b="0" i="0" sz="1400" u="none" cap="none" strike="noStrike">
              <a:solidFill>
                <a:srgbClr val="000000"/>
              </a:solidFill>
              <a:latin typeface="Open Sans"/>
              <a:ea typeface="Open Sans"/>
              <a:cs typeface="Open Sans"/>
              <a:sym typeface="Open Sans"/>
            </a:endParaRPr>
          </a:p>
        </p:txBody>
      </p:sp>
      <p:sp>
        <p:nvSpPr>
          <p:cNvPr id="991" name="Google Shape;991;p118"/>
          <p:cNvSpPr/>
          <p:nvPr/>
        </p:nvSpPr>
        <p:spPr>
          <a:xfrm>
            <a:off x="1275350" y="2143658"/>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2" name="Google Shape;992;p118"/>
          <p:cNvSpPr/>
          <p:nvPr/>
        </p:nvSpPr>
        <p:spPr>
          <a:xfrm>
            <a:off x="1275350" y="2860349"/>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3" name="Google Shape;993;p118"/>
          <p:cNvSpPr/>
          <p:nvPr/>
        </p:nvSpPr>
        <p:spPr>
          <a:xfrm>
            <a:off x="1275350" y="3397867"/>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4" name="Google Shape;994;p118"/>
          <p:cNvSpPr/>
          <p:nvPr/>
        </p:nvSpPr>
        <p:spPr>
          <a:xfrm>
            <a:off x="1275350" y="3801005"/>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5" name="Google Shape;995;p118"/>
          <p:cNvSpPr txBox="1"/>
          <p:nvPr/>
        </p:nvSpPr>
        <p:spPr>
          <a:xfrm flipH="1">
            <a:off x="1353283" y="3005294"/>
            <a:ext cx="9114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cxnSp>
        <p:nvCxnSpPr>
          <p:cNvPr id="996" name="Google Shape;996;p118"/>
          <p:cNvCxnSpPr>
            <a:stCxn id="991" idx="3"/>
            <a:endCxn id="986" idx="2"/>
          </p:cNvCxnSpPr>
          <p:nvPr/>
        </p:nvCxnSpPr>
        <p:spPr>
          <a:xfrm>
            <a:off x="2332549" y="2230058"/>
            <a:ext cx="1547100" cy="4071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7" name="Google Shape;997;p118"/>
          <p:cNvCxnSpPr>
            <a:stCxn id="992" idx="3"/>
            <a:endCxn id="986" idx="2"/>
          </p:cNvCxnSpPr>
          <p:nvPr/>
        </p:nvCxnSpPr>
        <p:spPr>
          <a:xfrm flipH="1" rot="10800000">
            <a:off x="2332549" y="2637149"/>
            <a:ext cx="1547100" cy="3096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8" name="Google Shape;998;p118"/>
          <p:cNvCxnSpPr>
            <a:stCxn id="993" idx="3"/>
            <a:endCxn id="986" idx="2"/>
          </p:cNvCxnSpPr>
          <p:nvPr/>
        </p:nvCxnSpPr>
        <p:spPr>
          <a:xfrm flipH="1" rot="10800000">
            <a:off x="2332549" y="2637367"/>
            <a:ext cx="1547100" cy="8469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9" name="Google Shape;999;p118"/>
          <p:cNvCxnSpPr>
            <a:stCxn id="994" idx="3"/>
            <a:endCxn id="986" idx="2"/>
          </p:cNvCxnSpPr>
          <p:nvPr/>
        </p:nvCxnSpPr>
        <p:spPr>
          <a:xfrm flipH="1" rot="10800000">
            <a:off x="2332549" y="2637305"/>
            <a:ext cx="1547100" cy="1250100"/>
          </a:xfrm>
          <a:prstGeom prst="curvedConnector3">
            <a:avLst>
              <a:gd fmla="val 49999" name="adj1"/>
            </a:avLst>
          </a:prstGeom>
          <a:noFill/>
          <a:ln cap="flat" cmpd="sng" w="38100">
            <a:solidFill>
              <a:srgbClr val="A7A7A7"/>
            </a:solidFill>
            <a:prstDash val="solid"/>
            <a:round/>
            <a:headEnd len="sm" w="sm" type="none"/>
            <a:tailEnd len="sm" w="sm" type="none"/>
          </a:ln>
        </p:spPr>
      </p:cxnSp>
      <p:sp>
        <p:nvSpPr>
          <p:cNvPr id="1000" name="Google Shape;1000;p118"/>
          <p:cNvSpPr txBox="1"/>
          <p:nvPr/>
        </p:nvSpPr>
        <p:spPr>
          <a:xfrm flipH="1">
            <a:off x="3952405" y="2486117"/>
            <a:ext cx="9114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sp>
        <p:nvSpPr>
          <p:cNvPr id="1001" name="Google Shape;1001;p118"/>
          <p:cNvSpPr txBox="1"/>
          <p:nvPr/>
        </p:nvSpPr>
        <p:spPr>
          <a:xfrm flipH="1">
            <a:off x="4057398" y="2946753"/>
            <a:ext cx="7908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02" name="Google Shape;1002;p118"/>
          <p:cNvSpPr txBox="1"/>
          <p:nvPr/>
        </p:nvSpPr>
        <p:spPr>
          <a:xfrm>
            <a:off x="3469400" y="1639638"/>
            <a:ext cx="1877400" cy="510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600"/>
              <a:buFont typeface="Arial"/>
              <a:buNone/>
            </a:pPr>
            <a:r>
              <a:rPr b="0" i="0" lang="en" sz="1300" u="none" cap="none" strike="noStrike">
                <a:solidFill>
                  <a:srgbClr val="000000"/>
                </a:solidFill>
                <a:latin typeface="Open Sans"/>
                <a:ea typeface="Open Sans"/>
                <a:cs typeface="Open Sans"/>
                <a:sym typeface="Open Sans"/>
              </a:rPr>
              <a:t>Undersampled Dataset</a:t>
            </a:r>
            <a:endParaRPr b="0" i="0" sz="1300" u="none" cap="none" strike="noStrike">
              <a:solidFill>
                <a:srgbClr val="000000"/>
              </a:solidFill>
              <a:latin typeface="Open Sans"/>
              <a:ea typeface="Open Sans"/>
              <a:cs typeface="Open Sans"/>
              <a:sym typeface="Open Sans"/>
            </a:endParaRPr>
          </a:p>
        </p:txBody>
      </p:sp>
      <p:cxnSp>
        <p:nvCxnSpPr>
          <p:cNvPr id="1003" name="Google Shape;1003;p118"/>
          <p:cNvCxnSpPr/>
          <p:nvPr/>
        </p:nvCxnSpPr>
        <p:spPr>
          <a:xfrm flipH="1" rot="10800000">
            <a:off x="2322075" y="3050304"/>
            <a:ext cx="1566000" cy="11304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1004" name="Google Shape;1004;p118"/>
          <p:cNvSpPr txBox="1"/>
          <p:nvPr/>
        </p:nvSpPr>
        <p:spPr>
          <a:xfrm>
            <a:off x="5819975" y="1715838"/>
            <a:ext cx="3012300" cy="2196600"/>
          </a:xfrm>
          <a:prstGeom prst="rect">
            <a:avLst/>
          </a:prstGeom>
          <a:noFill/>
          <a:ln>
            <a:noFill/>
          </a:ln>
        </p:spPr>
        <p:txBody>
          <a:bodyPr anchorCtr="0" anchor="t" bIns="45725" lIns="45725" spcFirstLastPara="1" rIns="45725" wrap="square" tIns="45725">
            <a:noAutofit/>
          </a:bodyPr>
          <a:lstStyle/>
          <a:p>
            <a:pPr indent="-196850" lvl="0" marL="228600" marR="0" rtl="0" algn="l">
              <a:lnSpc>
                <a:spcPct val="115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Undersampling can be a good choice when you have a lot of data.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A drawback is that we are removing information that may be valuable.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50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This could lead to underfitting and poor generalization to the test set.</a:t>
            </a:r>
            <a:endParaRPr b="0" i="0" sz="13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Resampling Techniques — Oversample minority class</a:t>
            </a:r>
            <a:endParaRPr/>
          </a:p>
        </p:txBody>
      </p:sp>
      <p:sp>
        <p:nvSpPr>
          <p:cNvPr id="1010" name="Google Shape;1010;p119"/>
          <p:cNvSpPr txBox="1"/>
          <p:nvPr>
            <p:ph idx="1" type="body"/>
          </p:nvPr>
        </p:nvSpPr>
        <p:spPr>
          <a:xfrm>
            <a:off x="311700" y="928100"/>
            <a:ext cx="8520600" cy="67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We match the number of samples in the majority class with resampling from the minority class. We randomly replicate samples from the minority class.</a:t>
            </a:r>
            <a:endParaRPr/>
          </a:p>
        </p:txBody>
      </p:sp>
      <p:sp>
        <p:nvSpPr>
          <p:cNvPr id="1011" name="Google Shape;1011;p11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1012" name="Google Shape;1012;p119"/>
          <p:cNvSpPr txBox="1"/>
          <p:nvPr/>
        </p:nvSpPr>
        <p:spPr>
          <a:xfrm rot="-5400000">
            <a:off x="-37025" y="3120517"/>
            <a:ext cx="2125500" cy="426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Imbalanced Dataset</a:t>
            </a:r>
            <a:endParaRPr b="0" i="0" sz="1400" u="none" cap="none" strike="noStrike">
              <a:solidFill>
                <a:srgbClr val="000000"/>
              </a:solidFill>
              <a:latin typeface="Open Sans"/>
              <a:ea typeface="Open Sans"/>
              <a:cs typeface="Open Sans"/>
              <a:sym typeface="Open Sans"/>
            </a:endParaRPr>
          </a:p>
        </p:txBody>
      </p:sp>
      <p:sp>
        <p:nvSpPr>
          <p:cNvPr id="1013" name="Google Shape;1013;p119"/>
          <p:cNvSpPr/>
          <p:nvPr/>
        </p:nvSpPr>
        <p:spPr>
          <a:xfrm>
            <a:off x="3898039" y="3165050"/>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4" name="Google Shape;1014;p119"/>
          <p:cNvSpPr txBox="1"/>
          <p:nvPr/>
        </p:nvSpPr>
        <p:spPr>
          <a:xfrm flipH="1">
            <a:off x="4060926" y="3842810"/>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Apple</a:t>
            </a:r>
            <a:endParaRPr b="0" i="0" sz="1500" u="none" cap="none" strike="noStrike">
              <a:solidFill>
                <a:srgbClr val="FFFFFF"/>
              </a:solidFill>
              <a:latin typeface="Arial"/>
              <a:ea typeface="Arial"/>
              <a:cs typeface="Arial"/>
              <a:sym typeface="Arial"/>
            </a:endParaRPr>
          </a:p>
        </p:txBody>
      </p:sp>
      <p:sp>
        <p:nvSpPr>
          <p:cNvPr id="1015" name="Google Shape;1015;p119"/>
          <p:cNvSpPr/>
          <p:nvPr/>
        </p:nvSpPr>
        <p:spPr>
          <a:xfrm>
            <a:off x="3898039" y="2838013"/>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6" name="Google Shape;1016;p119"/>
          <p:cNvSpPr/>
          <p:nvPr/>
        </p:nvSpPr>
        <p:spPr>
          <a:xfrm>
            <a:off x="3898039" y="2467108"/>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7" name="Google Shape;1017;p119"/>
          <p:cNvSpPr/>
          <p:nvPr/>
        </p:nvSpPr>
        <p:spPr>
          <a:xfrm>
            <a:off x="3898039" y="2116544"/>
            <a:ext cx="1021800" cy="14073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8" name="Google Shape;1018;p119"/>
          <p:cNvSpPr txBox="1"/>
          <p:nvPr/>
        </p:nvSpPr>
        <p:spPr>
          <a:xfrm flipH="1">
            <a:off x="3968596" y="2715795"/>
            <a:ext cx="8808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sp>
        <p:nvSpPr>
          <p:cNvPr id="1019" name="Google Shape;1019;p119"/>
          <p:cNvSpPr/>
          <p:nvPr/>
        </p:nvSpPr>
        <p:spPr>
          <a:xfrm>
            <a:off x="1247422" y="2511999"/>
            <a:ext cx="1021800" cy="17691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0" name="Google Shape;1020;p119"/>
          <p:cNvSpPr txBox="1"/>
          <p:nvPr/>
        </p:nvSpPr>
        <p:spPr>
          <a:xfrm flipH="1">
            <a:off x="1438152" y="3882410"/>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21" name="Google Shape;1021;p119"/>
          <p:cNvSpPr/>
          <p:nvPr/>
        </p:nvSpPr>
        <p:spPr>
          <a:xfrm>
            <a:off x="1247422" y="2494830"/>
            <a:ext cx="1021800" cy="14073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2" name="Google Shape;1022;p119"/>
          <p:cNvSpPr txBox="1"/>
          <p:nvPr/>
        </p:nvSpPr>
        <p:spPr>
          <a:xfrm>
            <a:off x="1413911" y="2370378"/>
            <a:ext cx="806100" cy="590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DATA</a:t>
            </a:r>
            <a:endParaRPr b="0" i="0" sz="700" u="none" cap="none" strike="noStrike">
              <a:solidFill>
                <a:srgbClr val="000000"/>
              </a:solidFill>
              <a:latin typeface="Open Sans"/>
              <a:ea typeface="Open Sans"/>
              <a:cs typeface="Open Sans"/>
              <a:sym typeface="Open Sans"/>
            </a:endParaRPr>
          </a:p>
        </p:txBody>
      </p:sp>
      <p:sp>
        <p:nvSpPr>
          <p:cNvPr id="1023" name="Google Shape;1023;p119"/>
          <p:cNvSpPr txBox="1"/>
          <p:nvPr/>
        </p:nvSpPr>
        <p:spPr>
          <a:xfrm flipH="1">
            <a:off x="1317979" y="3113831"/>
            <a:ext cx="8808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cxnSp>
        <p:nvCxnSpPr>
          <p:cNvPr id="1024" name="Google Shape;1024;p119"/>
          <p:cNvCxnSpPr/>
          <p:nvPr/>
        </p:nvCxnSpPr>
        <p:spPr>
          <a:xfrm flipH="1" rot="10800000">
            <a:off x="2259199" y="3009973"/>
            <a:ext cx="1642200" cy="224100"/>
          </a:xfrm>
          <a:prstGeom prst="curvedConnector3">
            <a:avLst>
              <a:gd fmla="val 51785" name="adj1"/>
            </a:avLst>
          </a:prstGeom>
          <a:noFill/>
          <a:ln cap="flat" cmpd="sng" w="38100">
            <a:solidFill>
              <a:srgbClr val="A7A7A7"/>
            </a:solidFill>
            <a:prstDash val="solid"/>
            <a:round/>
            <a:headEnd len="sm" w="sm" type="none"/>
            <a:tailEnd len="sm" w="sm" type="none"/>
          </a:ln>
        </p:spPr>
      </p:cxnSp>
      <p:cxnSp>
        <p:nvCxnSpPr>
          <p:cNvPr id="1025" name="Google Shape;1025;p119"/>
          <p:cNvCxnSpPr/>
          <p:nvPr/>
        </p:nvCxnSpPr>
        <p:spPr>
          <a:xfrm flipH="1" rot="10800000">
            <a:off x="2259639" y="3591381"/>
            <a:ext cx="1647900" cy="395400"/>
          </a:xfrm>
          <a:prstGeom prst="curvedConnector3">
            <a:avLst>
              <a:gd fmla="val 50000" name="adj1"/>
            </a:avLst>
          </a:prstGeom>
          <a:noFill/>
          <a:ln cap="flat" cmpd="sng" w="38100">
            <a:solidFill>
              <a:srgbClr val="A7A7A7"/>
            </a:solidFill>
            <a:prstDash val="solid"/>
            <a:round/>
            <a:headEnd len="sm" w="sm" type="none"/>
            <a:tailEnd len="sm" w="sm" type="none"/>
          </a:ln>
        </p:spPr>
      </p:cxnSp>
      <p:cxnSp>
        <p:nvCxnSpPr>
          <p:cNvPr id="1026" name="Google Shape;1026;p119"/>
          <p:cNvCxnSpPr/>
          <p:nvPr/>
        </p:nvCxnSpPr>
        <p:spPr>
          <a:xfrm flipH="1" rot="10800000">
            <a:off x="2278573" y="3967581"/>
            <a:ext cx="1629000" cy="19200"/>
          </a:xfrm>
          <a:prstGeom prst="curvedConnector3">
            <a:avLst>
              <a:gd fmla="val 50000" name="adj1"/>
            </a:avLst>
          </a:prstGeom>
          <a:noFill/>
          <a:ln cap="flat" cmpd="sng" w="38100">
            <a:solidFill>
              <a:srgbClr val="A7A7A7"/>
            </a:solidFill>
            <a:prstDash val="solid"/>
            <a:round/>
            <a:headEnd len="sm" w="sm" type="none"/>
            <a:tailEnd len="sm" w="sm" type="none"/>
          </a:ln>
        </p:spPr>
      </p:cxnSp>
      <p:cxnSp>
        <p:nvCxnSpPr>
          <p:cNvPr id="1027" name="Google Shape;1027;p119"/>
          <p:cNvCxnSpPr/>
          <p:nvPr/>
        </p:nvCxnSpPr>
        <p:spPr>
          <a:xfrm>
            <a:off x="2259639" y="3981289"/>
            <a:ext cx="1650600" cy="3105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1028" name="Google Shape;1028;p119"/>
          <p:cNvSpPr txBox="1"/>
          <p:nvPr/>
        </p:nvSpPr>
        <p:spPr>
          <a:xfrm flipH="1">
            <a:off x="4127904" y="3882057"/>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29" name="Google Shape;1029;p119"/>
          <p:cNvSpPr txBox="1"/>
          <p:nvPr/>
        </p:nvSpPr>
        <p:spPr>
          <a:xfrm>
            <a:off x="3496675" y="1657925"/>
            <a:ext cx="1811700" cy="3777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600"/>
              <a:buFont typeface="Arial"/>
              <a:buNone/>
            </a:pPr>
            <a:r>
              <a:rPr b="0" i="0" lang="en" sz="1300" u="none" cap="none" strike="noStrike">
                <a:solidFill>
                  <a:srgbClr val="000000"/>
                </a:solidFill>
                <a:latin typeface="Open Sans"/>
                <a:ea typeface="Open Sans"/>
                <a:cs typeface="Open Sans"/>
                <a:sym typeface="Open Sans"/>
              </a:rPr>
              <a:t>Oversampled Dataset</a:t>
            </a:r>
            <a:endParaRPr b="0" i="0" sz="1300" u="none" cap="none" strike="noStrike">
              <a:solidFill>
                <a:srgbClr val="000000"/>
              </a:solidFill>
              <a:latin typeface="Open Sans"/>
              <a:ea typeface="Open Sans"/>
              <a:cs typeface="Open Sans"/>
              <a:sym typeface="Open Sans"/>
            </a:endParaRPr>
          </a:p>
        </p:txBody>
      </p:sp>
      <p:sp>
        <p:nvSpPr>
          <p:cNvPr id="1030" name="Google Shape;1030;p119"/>
          <p:cNvSpPr txBox="1"/>
          <p:nvPr/>
        </p:nvSpPr>
        <p:spPr>
          <a:xfrm>
            <a:off x="5697713" y="1657925"/>
            <a:ext cx="2962200" cy="3061500"/>
          </a:xfrm>
          <a:prstGeom prst="rect">
            <a:avLst/>
          </a:prstGeom>
          <a:noFill/>
          <a:ln>
            <a:noFill/>
          </a:ln>
        </p:spPr>
        <p:txBody>
          <a:bodyPr anchorCtr="0" anchor="t" bIns="45725" lIns="45725" spcFirstLastPara="1" rIns="45725" wrap="square" tIns="45725">
            <a:noAutofit/>
          </a:bodyPr>
          <a:lstStyle/>
          <a:p>
            <a:pPr indent="-196850" lvl="0" marL="228600" marR="0" rtl="0" algn="l">
              <a:lnSpc>
                <a:spcPct val="115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Always split into test and train sets </a:t>
            </a:r>
            <a:r>
              <a:rPr b="1" i="0" lang="en" sz="1300" u="none" cap="none" strike="noStrike">
                <a:solidFill>
                  <a:srgbClr val="000000"/>
                </a:solidFill>
                <a:latin typeface="Open Sans"/>
                <a:ea typeface="Open Sans"/>
                <a:cs typeface="Open Sans"/>
                <a:sym typeface="Open Sans"/>
              </a:rPr>
              <a:t>BEFORE</a:t>
            </a:r>
            <a:r>
              <a:rPr b="0" i="0" lang="en" sz="1300" u="none" cap="none" strike="noStrike">
                <a:solidFill>
                  <a:srgbClr val="000000"/>
                </a:solidFill>
                <a:latin typeface="Open Sans"/>
                <a:ea typeface="Open Sans"/>
                <a:cs typeface="Open Sans"/>
                <a:sym typeface="Open Sans"/>
              </a:rPr>
              <a:t> trying oversampling techniques!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Oversampling before splitting the data can allow the exact same observations to be present in both the </a:t>
            </a:r>
            <a:r>
              <a:rPr b="1" i="0" lang="en" sz="1300" u="none" cap="none" strike="noStrike">
                <a:solidFill>
                  <a:srgbClr val="000000"/>
                </a:solidFill>
                <a:latin typeface="Open Sans"/>
                <a:ea typeface="Open Sans"/>
                <a:cs typeface="Open Sans"/>
                <a:sym typeface="Open Sans"/>
              </a:rPr>
              <a:t>test</a:t>
            </a:r>
            <a:r>
              <a:rPr b="0" i="0" lang="en" sz="1300" u="none" cap="none" strike="noStrike">
                <a:solidFill>
                  <a:srgbClr val="000000"/>
                </a:solidFill>
                <a:latin typeface="Open Sans"/>
                <a:ea typeface="Open Sans"/>
                <a:cs typeface="Open Sans"/>
                <a:sym typeface="Open Sans"/>
              </a:rPr>
              <a:t> and </a:t>
            </a:r>
            <a:r>
              <a:rPr b="1" i="0" lang="en" sz="1300" u="none" cap="none" strike="noStrike">
                <a:solidFill>
                  <a:srgbClr val="000000"/>
                </a:solidFill>
                <a:latin typeface="Open Sans"/>
                <a:ea typeface="Open Sans"/>
                <a:cs typeface="Open Sans"/>
                <a:sym typeface="Open Sans"/>
              </a:rPr>
              <a:t>train</a:t>
            </a:r>
            <a:r>
              <a:rPr b="0" i="0" lang="en" sz="1300" u="none" cap="none" strike="noStrike">
                <a:solidFill>
                  <a:srgbClr val="000000"/>
                </a:solidFill>
                <a:latin typeface="Open Sans"/>
                <a:ea typeface="Open Sans"/>
                <a:cs typeface="Open Sans"/>
                <a:sym typeface="Open Sans"/>
              </a:rPr>
              <a:t> sets.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50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This can allow our model to simply memorize specific data points and cause overfitting and poor generalization to the test data.</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0"/>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Imputation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Imputation - Continuous Features: Mean/Median</a:t>
            </a:r>
            <a:endParaRPr/>
          </a:p>
        </p:txBody>
      </p:sp>
      <p:sp>
        <p:nvSpPr>
          <p:cNvPr id="1041" name="Google Shape;1041;p121"/>
          <p:cNvSpPr txBox="1"/>
          <p:nvPr>
            <p:ph idx="1" type="body"/>
          </p:nvPr>
        </p:nvSpPr>
        <p:spPr>
          <a:xfrm>
            <a:off x="311700" y="928100"/>
            <a:ext cx="8520600" cy="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0"/>
              <a:buFont typeface="Arial"/>
              <a:buNone/>
            </a:pPr>
            <a:r>
              <a:rPr lang="en"/>
              <a:t>We calculate the mean/median of the non-missing values in a column and then replace the missing values within each column separately and independently from the others.</a:t>
            </a:r>
            <a:endParaRPr/>
          </a:p>
          <a:p>
            <a:pPr indent="0" lvl="0" marL="0" rtl="0" algn="l">
              <a:lnSpc>
                <a:spcPct val="115000"/>
              </a:lnSpc>
              <a:spcBef>
                <a:spcPts val="1600"/>
              </a:spcBef>
              <a:spcAft>
                <a:spcPts val="1600"/>
              </a:spcAft>
              <a:buSzPts val="1400"/>
              <a:buNone/>
            </a:pPr>
            <a:r>
              <a:t/>
            </a:r>
            <a:endParaRPr/>
          </a:p>
        </p:txBody>
      </p:sp>
      <p:sp>
        <p:nvSpPr>
          <p:cNvPr id="1042" name="Google Shape;1042;p12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43" name="Google Shape;1043;p121"/>
          <p:cNvPicPr preferRelativeResize="0"/>
          <p:nvPr/>
        </p:nvPicPr>
        <p:blipFill rotWithShape="1">
          <a:blip r:embed="rId3">
            <a:alphaModFix/>
          </a:blip>
          <a:srcRect b="0" l="0" r="0" t="0"/>
          <a:stretch/>
        </p:blipFill>
        <p:spPr>
          <a:xfrm>
            <a:off x="1413607" y="1633625"/>
            <a:ext cx="5819690" cy="1504525"/>
          </a:xfrm>
          <a:prstGeom prst="rect">
            <a:avLst/>
          </a:prstGeom>
          <a:noFill/>
          <a:ln>
            <a:noFill/>
          </a:ln>
        </p:spPr>
      </p:pic>
      <p:sp>
        <p:nvSpPr>
          <p:cNvPr id="1044" name="Google Shape;1044;p12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1045" name="Google Shape;1045;p121"/>
          <p:cNvSpPr txBox="1"/>
          <p:nvPr/>
        </p:nvSpPr>
        <p:spPr>
          <a:xfrm>
            <a:off x="8140213" y="4802500"/>
            <a:ext cx="712500" cy="185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1046" name="Google Shape;1046;p121"/>
          <p:cNvSpPr txBox="1"/>
          <p:nvPr/>
        </p:nvSpPr>
        <p:spPr>
          <a:xfrm>
            <a:off x="469525" y="3196550"/>
            <a:ext cx="3540600" cy="10209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Open Sans"/>
                <a:ea typeface="Open Sans"/>
                <a:cs typeface="Open Sans"/>
                <a:sym typeface="Open Sans"/>
              </a:rPr>
              <a:t>Pros:</a:t>
            </a:r>
            <a:endParaRPr b="1" i="0" sz="1300" u="none" cap="none" strike="noStrike">
              <a:solidFill>
                <a:srgbClr val="000000"/>
              </a:solidFill>
              <a:latin typeface="Open Sans"/>
              <a:ea typeface="Open Sans"/>
              <a:cs typeface="Open Sans"/>
              <a:sym typeface="Open Sans"/>
            </a:endParaRPr>
          </a:p>
          <a:p>
            <a:pPr indent="-196850" lvl="0" marL="228600" marR="0" rtl="0" algn="l">
              <a:lnSpc>
                <a:spcPct val="100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Easy and fast.</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00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Works well with small numerical datasets.</a:t>
            </a:r>
            <a:endParaRPr b="0" i="0" sz="1300" u="none" cap="none" strike="noStrike">
              <a:solidFill>
                <a:srgbClr val="000000"/>
              </a:solidFill>
              <a:latin typeface="Open Sans"/>
              <a:ea typeface="Open Sans"/>
              <a:cs typeface="Open Sans"/>
              <a:sym typeface="Open Sans"/>
            </a:endParaRPr>
          </a:p>
          <a:p>
            <a:pPr indent="0" lvl="0" marL="0" marR="0" rtl="0" algn="l">
              <a:lnSpc>
                <a:spcPct val="100000"/>
              </a:lnSpc>
              <a:spcBef>
                <a:spcPts val="500"/>
              </a:spcBef>
              <a:spcAft>
                <a:spcPts val="0"/>
              </a:spcAft>
              <a:buClr>
                <a:srgbClr val="000000"/>
              </a:buClr>
              <a:buSzPts val="1300"/>
              <a:buFont typeface="Arial"/>
              <a:buNone/>
            </a:pPr>
            <a:r>
              <a:t/>
            </a:r>
            <a:endParaRPr b="0" i="0" sz="1300" u="none" cap="none" strike="noStrike">
              <a:solidFill>
                <a:srgbClr val="000000"/>
              </a:solidFill>
              <a:latin typeface="Open Sans"/>
              <a:ea typeface="Open Sans"/>
              <a:cs typeface="Open Sans"/>
              <a:sym typeface="Open Sans"/>
            </a:endParaRPr>
          </a:p>
        </p:txBody>
      </p:sp>
      <p:sp>
        <p:nvSpPr>
          <p:cNvPr id="1047" name="Google Shape;1047;p121"/>
          <p:cNvSpPr txBox="1"/>
          <p:nvPr/>
        </p:nvSpPr>
        <p:spPr>
          <a:xfrm>
            <a:off x="4248725" y="3196550"/>
            <a:ext cx="4603800" cy="14853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Open Sans"/>
                <a:ea typeface="Open Sans"/>
                <a:cs typeface="Open Sans"/>
                <a:sym typeface="Open Sans"/>
              </a:rPr>
              <a:t>Cons:</a:t>
            </a:r>
            <a:endParaRPr b="1"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Doesn’t factor the correlations between features. It only works on the column level.</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Not recommended for categorical features</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Not very accurate.</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50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Doesn’t account for the uncertainty in the imputations.</a:t>
            </a:r>
            <a:endParaRPr b="0" i="0" sz="1300" u="none" cap="none" strike="noStrike">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2"/>
          <p:cNvSpPr txBox="1"/>
          <p:nvPr>
            <p:ph type="title"/>
          </p:nvPr>
        </p:nvSpPr>
        <p:spPr>
          <a:xfrm>
            <a:off x="155850" y="247165"/>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Imputation: using k-NN</a:t>
            </a:r>
            <a:endParaRPr/>
          </a:p>
        </p:txBody>
      </p:sp>
      <p:sp>
        <p:nvSpPr>
          <p:cNvPr id="1053" name="Google Shape;1053;p122"/>
          <p:cNvSpPr txBox="1"/>
          <p:nvPr>
            <p:ph idx="1" type="body"/>
          </p:nvPr>
        </p:nvSpPr>
        <p:spPr>
          <a:xfrm>
            <a:off x="311700" y="928100"/>
            <a:ext cx="5691900" cy="24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0"/>
              <a:buFont typeface="Arial"/>
              <a:buNone/>
            </a:pPr>
            <a:r>
              <a:rPr lang="en"/>
              <a:t>The algorithm uses ‘feature similarity’ to predict the values of any new data points. This means that the new point is assigned a value based on how closely it resembles the points in the training set.</a:t>
            </a:r>
            <a:endParaRPr/>
          </a:p>
          <a:p>
            <a:pPr indent="-203200" lvl="0" marL="228600" rtl="0" algn="l">
              <a:lnSpc>
                <a:spcPct val="115000"/>
              </a:lnSpc>
              <a:spcBef>
                <a:spcPts val="1600"/>
              </a:spcBef>
              <a:spcAft>
                <a:spcPts val="0"/>
              </a:spcAft>
              <a:buSzPts val="1400"/>
              <a:buChar char="●"/>
            </a:pPr>
            <a:r>
              <a:rPr lang="en"/>
              <a:t>It creates a basic mean impute then uses the resulting complete column to construct a KDTree. </a:t>
            </a:r>
            <a:endParaRPr/>
          </a:p>
          <a:p>
            <a:pPr indent="-203200" lvl="0" marL="228600" rtl="0" algn="l">
              <a:lnSpc>
                <a:spcPct val="115000"/>
              </a:lnSpc>
              <a:spcBef>
                <a:spcPts val="0"/>
              </a:spcBef>
              <a:spcAft>
                <a:spcPts val="0"/>
              </a:spcAft>
              <a:buSzPts val="1400"/>
              <a:buChar char="●"/>
            </a:pPr>
            <a:r>
              <a:rPr lang="en"/>
              <a:t>It uses the resulting KDTree to compute nearest neighbours. </a:t>
            </a:r>
            <a:endParaRPr/>
          </a:p>
          <a:p>
            <a:pPr indent="-203200" lvl="0" marL="228600" rtl="0" algn="l">
              <a:lnSpc>
                <a:spcPct val="115000"/>
              </a:lnSpc>
              <a:spcBef>
                <a:spcPts val="0"/>
              </a:spcBef>
              <a:spcAft>
                <a:spcPts val="0"/>
              </a:spcAft>
              <a:buSzPts val="1400"/>
              <a:buChar char="●"/>
            </a:pPr>
            <a:r>
              <a:rPr lang="en"/>
              <a:t>After it finds the k-NNs, it takes the weighted average of them.</a:t>
            </a:r>
            <a:endParaRPr/>
          </a:p>
          <a:p>
            <a:pPr indent="0" lvl="0" marL="0" rtl="0" algn="l">
              <a:lnSpc>
                <a:spcPct val="115000"/>
              </a:lnSpc>
              <a:spcBef>
                <a:spcPts val="500"/>
              </a:spcBef>
              <a:spcAft>
                <a:spcPts val="1600"/>
              </a:spcAft>
              <a:buSzPts val="1400"/>
              <a:buNone/>
            </a:pPr>
            <a:r>
              <a:t/>
            </a:r>
            <a:endParaRPr/>
          </a:p>
        </p:txBody>
      </p:sp>
      <p:sp>
        <p:nvSpPr>
          <p:cNvPr id="1054" name="Google Shape;1054;p122"/>
          <p:cNvSpPr txBox="1"/>
          <p:nvPr>
            <p:ph idx="12" type="sldNum"/>
          </p:nvPr>
        </p:nvSpPr>
        <p:spPr>
          <a:xfrm>
            <a:off x="4217181" y="2393156"/>
            <a:ext cx="274500" cy="1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500"/>
          </a:p>
        </p:txBody>
      </p:sp>
      <p:pic>
        <p:nvPicPr>
          <p:cNvPr id="1055" name="Google Shape;1055;p122"/>
          <p:cNvPicPr preferRelativeResize="0"/>
          <p:nvPr/>
        </p:nvPicPr>
        <p:blipFill rotWithShape="1">
          <a:blip r:embed="rId3">
            <a:alphaModFix/>
          </a:blip>
          <a:srcRect b="3619" l="6080" r="8156" t="5678"/>
          <a:stretch/>
        </p:blipFill>
        <p:spPr>
          <a:xfrm>
            <a:off x="6029410" y="1108375"/>
            <a:ext cx="2785053" cy="2209063"/>
          </a:xfrm>
          <a:prstGeom prst="rect">
            <a:avLst/>
          </a:prstGeom>
          <a:noFill/>
          <a:ln>
            <a:noFill/>
          </a:ln>
        </p:spPr>
      </p:pic>
      <p:sp>
        <p:nvSpPr>
          <p:cNvPr id="1056" name="Google Shape;1056;p122"/>
          <p:cNvSpPr txBox="1"/>
          <p:nvPr/>
        </p:nvSpPr>
        <p:spPr>
          <a:xfrm>
            <a:off x="8140213" y="4802500"/>
            <a:ext cx="712500" cy="185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1057" name="Google Shape;1057;p122"/>
          <p:cNvSpPr txBox="1"/>
          <p:nvPr/>
        </p:nvSpPr>
        <p:spPr>
          <a:xfrm>
            <a:off x="361763" y="3770750"/>
            <a:ext cx="8428200" cy="867000"/>
          </a:xfrm>
          <a:prstGeom prst="rect">
            <a:avLst/>
          </a:prstGeom>
          <a:noFill/>
          <a:ln>
            <a:noFill/>
          </a:ln>
        </p:spPr>
        <p:txBody>
          <a:bodyPr anchorCtr="0" anchor="t" bIns="45725" lIns="45725" spcFirstLastPara="1" rIns="45725" wrap="square" tIns="45725">
            <a:spAutoFit/>
          </a:bodyPr>
          <a:lstStyle/>
          <a:p>
            <a:pPr indent="-203200" lvl="0" marL="2286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Can be much more accurate than the mean, median or most frequent imputation methods</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Computationally expensive. KNN works by storing the whole training dataset in memory</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50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K-NN is quite sensitive to outliers in the data</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23"/>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Improving model performance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4"/>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Hyperparameter Tuning (HT)</a:t>
            </a:r>
            <a:endParaRPr/>
          </a:p>
        </p:txBody>
      </p:sp>
      <p:sp>
        <p:nvSpPr>
          <p:cNvPr id="1068" name="Google Shape;1068;p124"/>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Hyperparameter tuning is the task of choosing the right parameter values for a machine learning algorithm</a:t>
            </a:r>
            <a:endParaRPr/>
          </a:p>
          <a:p>
            <a:pPr indent="-203200" lvl="0" marL="228600" rtl="0" algn="l">
              <a:lnSpc>
                <a:spcPct val="115000"/>
              </a:lnSpc>
              <a:spcBef>
                <a:spcPts val="500"/>
              </a:spcBef>
              <a:spcAft>
                <a:spcPts val="0"/>
              </a:spcAft>
              <a:buSzPts val="1400"/>
              <a:buChar char="●"/>
            </a:pPr>
            <a:r>
              <a:rPr lang="en"/>
              <a:t>Hyperparameters are set prior to training and choosing the right ones can influence the performance of the model</a:t>
            </a:r>
            <a:endParaRPr/>
          </a:p>
          <a:p>
            <a:pPr indent="-203200" lvl="0" marL="228600" rtl="0" algn="l">
              <a:lnSpc>
                <a:spcPct val="115000"/>
              </a:lnSpc>
              <a:spcBef>
                <a:spcPts val="500"/>
              </a:spcBef>
              <a:spcAft>
                <a:spcPts val="0"/>
              </a:spcAft>
              <a:buSzPts val="1400"/>
              <a:buChar char="●"/>
            </a:pPr>
            <a:r>
              <a:rPr lang="en"/>
              <a:t>Some common hyperparameters are:</a:t>
            </a:r>
            <a:endParaRPr/>
          </a:p>
          <a:p>
            <a:pPr indent="-203200" lvl="1" marL="457200" rtl="0" algn="l">
              <a:lnSpc>
                <a:spcPct val="115000"/>
              </a:lnSpc>
              <a:spcBef>
                <a:spcPts val="500"/>
              </a:spcBef>
              <a:spcAft>
                <a:spcPts val="0"/>
              </a:spcAft>
              <a:buSzPts val="1400"/>
              <a:buChar char="○"/>
            </a:pPr>
            <a:r>
              <a:rPr lang="en"/>
              <a:t>Learning Rate</a:t>
            </a:r>
            <a:endParaRPr/>
          </a:p>
          <a:p>
            <a:pPr indent="-203200" lvl="1" marL="457200" rtl="0" algn="l">
              <a:lnSpc>
                <a:spcPct val="115000"/>
              </a:lnSpc>
              <a:spcBef>
                <a:spcPts val="500"/>
              </a:spcBef>
              <a:spcAft>
                <a:spcPts val="0"/>
              </a:spcAft>
              <a:buSzPts val="1400"/>
              <a:buChar char="○"/>
            </a:pPr>
            <a:r>
              <a:rPr lang="en"/>
              <a:t>Number of Neighbours</a:t>
            </a:r>
            <a:endParaRPr/>
          </a:p>
          <a:p>
            <a:pPr indent="-203200" lvl="1" marL="457200" rtl="0" algn="l">
              <a:lnSpc>
                <a:spcPct val="115000"/>
              </a:lnSpc>
              <a:spcBef>
                <a:spcPts val="500"/>
              </a:spcBef>
              <a:spcAft>
                <a:spcPts val="0"/>
              </a:spcAft>
              <a:buSzPts val="1400"/>
              <a:buChar char="○"/>
            </a:pPr>
            <a:r>
              <a:rPr lang="en"/>
              <a:t>Penalty</a:t>
            </a:r>
            <a:endParaRPr/>
          </a:p>
          <a:p>
            <a:pPr indent="0" lvl="0" marL="0" rtl="0" algn="l">
              <a:lnSpc>
                <a:spcPct val="115000"/>
              </a:lnSpc>
              <a:spcBef>
                <a:spcPts val="500"/>
              </a:spcBef>
              <a:spcAft>
                <a:spcPts val="1600"/>
              </a:spcAft>
              <a:buSzPts val="1400"/>
              <a:buNone/>
            </a:pPr>
            <a:r>
              <a:t/>
            </a:r>
            <a:endParaRPr/>
          </a:p>
        </p:txBody>
      </p:sp>
      <p:sp>
        <p:nvSpPr>
          <p:cNvPr id="1069" name="Google Shape;1069;p12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2"/>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Types of Machine Learning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HT: Grid Search</a:t>
            </a:r>
            <a:endParaRPr/>
          </a:p>
        </p:txBody>
      </p:sp>
      <p:sp>
        <p:nvSpPr>
          <p:cNvPr id="1075" name="Google Shape;1075;p125"/>
          <p:cNvSpPr txBox="1"/>
          <p:nvPr>
            <p:ph idx="1" type="body"/>
          </p:nvPr>
        </p:nvSpPr>
        <p:spPr>
          <a:xfrm>
            <a:off x="311700" y="851900"/>
            <a:ext cx="4435200" cy="24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Grid Search is exhaustive search in the hyperparameters of a model</a:t>
            </a:r>
            <a:endParaRPr/>
          </a:p>
          <a:p>
            <a:pPr indent="0" lvl="0" marL="0" rtl="0" algn="l">
              <a:lnSpc>
                <a:spcPct val="115000"/>
              </a:lnSpc>
              <a:spcBef>
                <a:spcPts val="500"/>
              </a:spcBef>
              <a:spcAft>
                <a:spcPts val="0"/>
              </a:spcAft>
              <a:buSzPts val="1400"/>
              <a:buNone/>
            </a:pPr>
            <a:r>
              <a:rPr lang="en"/>
              <a:t>Using CV for each subset of hyperparameter we get the best set as a result</a:t>
            </a:r>
            <a:endParaRPr/>
          </a:p>
          <a:p>
            <a:pPr indent="0" lvl="0" marL="0" rtl="0" algn="l">
              <a:lnSpc>
                <a:spcPct val="115000"/>
              </a:lnSpc>
              <a:spcBef>
                <a:spcPts val="500"/>
              </a:spcBef>
              <a:spcAft>
                <a:spcPts val="0"/>
              </a:spcAft>
              <a:buSzPts val="1400"/>
              <a:buNone/>
            </a:pPr>
            <a:r>
              <a:rPr lang="en"/>
              <a:t>With GridSearch we always find the best set of hyperparameters from the ones we are testing</a:t>
            </a:r>
            <a:endParaRPr/>
          </a:p>
          <a:p>
            <a:pPr indent="0" lvl="0" marL="0" rtl="0" algn="l">
              <a:lnSpc>
                <a:spcPct val="115000"/>
              </a:lnSpc>
              <a:spcBef>
                <a:spcPts val="500"/>
              </a:spcBef>
              <a:spcAft>
                <a:spcPts val="500"/>
              </a:spcAft>
              <a:buSzPts val="1400"/>
              <a:buNone/>
            </a:pPr>
            <a:r>
              <a:rPr lang="en"/>
              <a:t>Because of the exhaustive search it is very computationally expensive and time consuming</a:t>
            </a:r>
            <a:endParaRPr/>
          </a:p>
        </p:txBody>
      </p:sp>
      <p:sp>
        <p:nvSpPr>
          <p:cNvPr id="1076" name="Google Shape;1076;p12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77" name="Google Shape;1077;p125"/>
          <p:cNvPicPr preferRelativeResize="0"/>
          <p:nvPr/>
        </p:nvPicPr>
        <p:blipFill rotWithShape="1">
          <a:blip r:embed="rId3">
            <a:alphaModFix/>
          </a:blip>
          <a:srcRect b="0" l="0" r="0" t="0"/>
          <a:stretch/>
        </p:blipFill>
        <p:spPr>
          <a:xfrm>
            <a:off x="4692600" y="741225"/>
            <a:ext cx="3600438" cy="3305187"/>
          </a:xfrm>
          <a:prstGeom prst="rect">
            <a:avLst/>
          </a:prstGeom>
          <a:noFill/>
          <a:ln>
            <a:noFill/>
          </a:ln>
        </p:spPr>
      </p:pic>
      <p:pic>
        <p:nvPicPr>
          <p:cNvPr id="1078" name="Google Shape;1078;p125"/>
          <p:cNvPicPr preferRelativeResize="0"/>
          <p:nvPr/>
        </p:nvPicPr>
        <p:blipFill rotWithShape="1">
          <a:blip r:embed="rId4">
            <a:alphaModFix/>
          </a:blip>
          <a:srcRect b="0" l="0" r="0" t="0"/>
          <a:stretch/>
        </p:blipFill>
        <p:spPr>
          <a:xfrm>
            <a:off x="4616400" y="4103938"/>
            <a:ext cx="3975746" cy="896725"/>
          </a:xfrm>
          <a:prstGeom prst="rect">
            <a:avLst/>
          </a:prstGeom>
          <a:noFill/>
          <a:ln>
            <a:noFill/>
          </a:ln>
        </p:spPr>
      </p:pic>
      <p:pic>
        <p:nvPicPr>
          <p:cNvPr id="1079" name="Google Shape;1079;p125"/>
          <p:cNvPicPr preferRelativeResize="0"/>
          <p:nvPr/>
        </p:nvPicPr>
        <p:blipFill rotWithShape="1">
          <a:blip r:embed="rId5">
            <a:alphaModFix/>
          </a:blip>
          <a:srcRect b="0" l="0" r="50700" t="0"/>
          <a:stretch/>
        </p:blipFill>
        <p:spPr>
          <a:xfrm>
            <a:off x="1319300" y="3187700"/>
            <a:ext cx="1503851" cy="15994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HT: Random Search</a:t>
            </a:r>
            <a:endParaRPr/>
          </a:p>
        </p:txBody>
      </p:sp>
      <p:sp>
        <p:nvSpPr>
          <p:cNvPr id="1085" name="Google Shape;1085;p126"/>
          <p:cNvSpPr txBox="1"/>
          <p:nvPr>
            <p:ph idx="1" type="body"/>
          </p:nvPr>
        </p:nvSpPr>
        <p:spPr>
          <a:xfrm>
            <a:off x="311700" y="928100"/>
            <a:ext cx="8520600" cy="1218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Random Search tries to tackle the large computation time of Grid Search</a:t>
            </a:r>
            <a:endParaRPr/>
          </a:p>
          <a:p>
            <a:pPr indent="-203200" lvl="0" marL="228600" rtl="0" algn="l">
              <a:lnSpc>
                <a:spcPct val="115000"/>
              </a:lnSpc>
              <a:spcBef>
                <a:spcPts val="500"/>
              </a:spcBef>
              <a:spcAft>
                <a:spcPts val="0"/>
              </a:spcAft>
              <a:buSzPts val="1400"/>
              <a:buChar char="●"/>
            </a:pPr>
            <a:r>
              <a:rPr lang="en"/>
              <a:t>We search randomly instead of exhaustively</a:t>
            </a:r>
            <a:endParaRPr/>
          </a:p>
          <a:p>
            <a:pPr indent="-203200" lvl="0" marL="228600" rtl="0" algn="l">
              <a:lnSpc>
                <a:spcPct val="115000"/>
              </a:lnSpc>
              <a:spcBef>
                <a:spcPts val="500"/>
              </a:spcBef>
              <a:spcAft>
                <a:spcPts val="500"/>
              </a:spcAft>
              <a:buSzPts val="1400"/>
              <a:buChar char="●"/>
            </a:pPr>
            <a:r>
              <a:rPr lang="en"/>
              <a:t>The pro’s in the decreased training times the cons is we don't know that they are the optimal set of hyperparameters</a:t>
            </a:r>
            <a:endParaRPr/>
          </a:p>
        </p:txBody>
      </p:sp>
      <p:sp>
        <p:nvSpPr>
          <p:cNvPr id="1086" name="Google Shape;1086;p12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87" name="Google Shape;1087;p126"/>
          <p:cNvPicPr preferRelativeResize="0"/>
          <p:nvPr/>
        </p:nvPicPr>
        <p:blipFill rotWithShape="1">
          <a:blip r:embed="rId3">
            <a:alphaModFix/>
          </a:blip>
          <a:srcRect b="0" l="0" r="0" t="0"/>
          <a:stretch/>
        </p:blipFill>
        <p:spPr>
          <a:xfrm>
            <a:off x="4517226" y="2111226"/>
            <a:ext cx="4056012" cy="922187"/>
          </a:xfrm>
          <a:prstGeom prst="rect">
            <a:avLst/>
          </a:prstGeom>
          <a:noFill/>
          <a:ln>
            <a:noFill/>
          </a:ln>
        </p:spPr>
      </p:pic>
      <p:cxnSp>
        <p:nvCxnSpPr>
          <p:cNvPr id="1088" name="Google Shape;1088;p126"/>
          <p:cNvCxnSpPr/>
          <p:nvPr/>
        </p:nvCxnSpPr>
        <p:spPr>
          <a:xfrm flipH="1" rot="10800000">
            <a:off x="5830513" y="3028563"/>
            <a:ext cx="377700" cy="142500"/>
          </a:xfrm>
          <a:prstGeom prst="straightConnector1">
            <a:avLst/>
          </a:prstGeom>
          <a:noFill/>
          <a:ln cap="flat" cmpd="sng" w="4775">
            <a:solidFill>
              <a:schemeClr val="dk2"/>
            </a:solidFill>
            <a:prstDash val="solid"/>
            <a:round/>
            <a:headEnd len="sm" w="sm" type="none"/>
            <a:tailEnd len="med" w="med" type="triangle"/>
          </a:ln>
        </p:spPr>
      </p:cxnSp>
      <p:sp>
        <p:nvSpPr>
          <p:cNvPr id="1089" name="Google Shape;1089;p126"/>
          <p:cNvSpPr txBox="1"/>
          <p:nvPr/>
        </p:nvSpPr>
        <p:spPr>
          <a:xfrm>
            <a:off x="4612313" y="3242300"/>
            <a:ext cx="2180100" cy="327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Number of iterations</a:t>
            </a:r>
            <a:endParaRPr b="0" i="0" sz="1400" u="none" cap="none" strike="noStrike">
              <a:solidFill>
                <a:srgbClr val="000000"/>
              </a:solidFill>
              <a:latin typeface="Open Sans"/>
              <a:ea typeface="Open Sans"/>
              <a:cs typeface="Open Sans"/>
              <a:sym typeface="Open Sans"/>
            </a:endParaRPr>
          </a:p>
        </p:txBody>
      </p:sp>
      <p:sp>
        <p:nvSpPr>
          <p:cNvPr id="1090" name="Google Shape;1090;p126"/>
          <p:cNvSpPr txBox="1"/>
          <p:nvPr/>
        </p:nvSpPr>
        <p:spPr>
          <a:xfrm>
            <a:off x="520925" y="2260650"/>
            <a:ext cx="3729600" cy="6222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1600"/>
              </a:spcAft>
              <a:buClr>
                <a:schemeClr val="dk1"/>
              </a:buClr>
              <a:buSzPts val="600"/>
              <a:buFont typeface="Arial"/>
              <a:buNone/>
            </a:pPr>
            <a:r>
              <a:rPr b="0" i="0" lang="en" sz="1400" u="none" cap="none" strike="noStrike">
                <a:solidFill>
                  <a:srgbClr val="303030"/>
                </a:solidFill>
                <a:latin typeface="Open Sans"/>
                <a:ea typeface="Open Sans"/>
                <a:cs typeface="Open Sans"/>
                <a:sym typeface="Open Sans"/>
              </a:rPr>
              <a:t>We have to define the number of combinations that random search will try</a:t>
            </a:r>
            <a:endParaRPr b="0" i="0" sz="700" u="none" cap="none" strike="noStrike">
              <a:solidFill>
                <a:srgbClr val="000000"/>
              </a:solidFill>
              <a:latin typeface="Open Sans"/>
              <a:ea typeface="Open Sans"/>
              <a:cs typeface="Open Sans"/>
              <a:sym typeface="Open Sans"/>
            </a:endParaRPr>
          </a:p>
        </p:txBody>
      </p:sp>
      <p:sp>
        <p:nvSpPr>
          <p:cNvPr id="1091" name="Google Shape;1091;p126"/>
          <p:cNvSpPr txBox="1"/>
          <p:nvPr/>
        </p:nvSpPr>
        <p:spPr>
          <a:xfrm>
            <a:off x="520925" y="3437763"/>
            <a:ext cx="3824700" cy="9651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rgbClr val="303030"/>
                </a:solidFill>
                <a:latin typeface="Open Sans"/>
                <a:ea typeface="Open Sans"/>
                <a:cs typeface="Open Sans"/>
                <a:sym typeface="Open Sans"/>
              </a:rPr>
              <a:t>The hyperparameters values from the Random search tend to have similar performance as the ones from Grid Search</a:t>
            </a:r>
            <a:endParaRPr b="0" i="0" sz="700" u="none" cap="none" strike="noStrike">
              <a:solidFill>
                <a:srgbClr val="000000"/>
              </a:solidFill>
              <a:latin typeface="Open Sans"/>
              <a:ea typeface="Open Sans"/>
              <a:cs typeface="Open Sans"/>
              <a:sym typeface="Open Sans"/>
            </a:endParaRPr>
          </a:p>
        </p:txBody>
      </p:sp>
      <p:pic>
        <p:nvPicPr>
          <p:cNvPr id="1092" name="Google Shape;1092;p126"/>
          <p:cNvPicPr preferRelativeResize="0"/>
          <p:nvPr/>
        </p:nvPicPr>
        <p:blipFill rotWithShape="1">
          <a:blip r:embed="rId4">
            <a:alphaModFix/>
          </a:blip>
          <a:srcRect b="0" l="50490" r="0" t="0"/>
          <a:stretch/>
        </p:blipFill>
        <p:spPr>
          <a:xfrm>
            <a:off x="6792261" y="3242300"/>
            <a:ext cx="1531252" cy="16216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7"/>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Quiz time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8"/>
          <p:cNvSpPr txBox="1"/>
          <p:nvPr>
            <p:ph type="title"/>
          </p:nvPr>
        </p:nvSpPr>
        <p:spPr>
          <a:xfrm>
            <a:off x="155850" y="146338"/>
            <a:ext cx="4011900" cy="5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scale?</a:t>
            </a:r>
            <a:endParaRPr/>
          </a:p>
        </p:txBody>
      </p:sp>
      <p:sp>
        <p:nvSpPr>
          <p:cNvPr id="1103" name="Google Shape;1103;p128"/>
          <p:cNvSpPr txBox="1"/>
          <p:nvPr>
            <p:ph idx="1" type="body"/>
          </p:nvPr>
        </p:nvSpPr>
        <p:spPr>
          <a:xfrm>
            <a:off x="311700" y="1320963"/>
            <a:ext cx="4997700" cy="1973100"/>
          </a:xfrm>
          <a:prstGeom prst="rect">
            <a:avLst/>
          </a:prstGeom>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1600">
                <a:solidFill>
                  <a:srgbClr val="434343"/>
                </a:solidFill>
                <a:latin typeface="Open Sans Medium"/>
                <a:ea typeface="Open Sans Medium"/>
                <a:cs typeface="Open Sans Medium"/>
                <a:sym typeface="Open Sans Medium"/>
              </a:rPr>
              <a:t>Α). Before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Β). After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1600"/>
              </a:spcAft>
              <a:buNone/>
            </a:pPr>
            <a:r>
              <a:rPr lang="en" sz="1600">
                <a:solidFill>
                  <a:srgbClr val="434343"/>
                </a:solidFill>
                <a:latin typeface="Open Sans Medium"/>
                <a:ea typeface="Open Sans Medium"/>
                <a:cs typeface="Open Sans Medium"/>
                <a:sym typeface="Open Sans Medium"/>
              </a:rPr>
              <a:t>C). Doesn’t matter</a:t>
            </a:r>
            <a:endParaRPr sz="1600">
              <a:solidFill>
                <a:srgbClr val="434343"/>
              </a:solidFill>
              <a:latin typeface="Open Sans Medium"/>
              <a:ea typeface="Open Sans Medium"/>
              <a:cs typeface="Open Sans Medium"/>
              <a:sym typeface="Open Sans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9"/>
          <p:cNvSpPr txBox="1"/>
          <p:nvPr>
            <p:ph type="title"/>
          </p:nvPr>
        </p:nvSpPr>
        <p:spPr>
          <a:xfrm>
            <a:off x="155850" y="146313"/>
            <a:ext cx="4011900" cy="2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upsample?</a:t>
            </a:r>
            <a:endParaRPr/>
          </a:p>
        </p:txBody>
      </p:sp>
      <p:sp>
        <p:nvSpPr>
          <p:cNvPr id="1109" name="Google Shape;1109;p129"/>
          <p:cNvSpPr txBox="1"/>
          <p:nvPr>
            <p:ph idx="1" type="body"/>
          </p:nvPr>
        </p:nvSpPr>
        <p:spPr>
          <a:xfrm>
            <a:off x="311700" y="1320963"/>
            <a:ext cx="4997700" cy="1973100"/>
          </a:xfrm>
          <a:prstGeom prst="rect">
            <a:avLst/>
          </a:prstGeom>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1600">
                <a:solidFill>
                  <a:srgbClr val="434343"/>
                </a:solidFill>
                <a:latin typeface="Open Sans Medium"/>
                <a:ea typeface="Open Sans Medium"/>
                <a:cs typeface="Open Sans Medium"/>
                <a:sym typeface="Open Sans Medium"/>
              </a:rPr>
              <a:t>Α). Before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Β). After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1600"/>
              </a:spcAft>
              <a:buNone/>
            </a:pPr>
            <a:r>
              <a:rPr lang="en" sz="1600">
                <a:solidFill>
                  <a:srgbClr val="434343"/>
                </a:solidFill>
                <a:latin typeface="Open Sans Medium"/>
                <a:ea typeface="Open Sans Medium"/>
                <a:cs typeface="Open Sans Medium"/>
                <a:sym typeface="Open Sans Medium"/>
              </a:rPr>
              <a:t>C). Doesn’t matter</a:t>
            </a:r>
            <a:endParaRPr sz="1600">
              <a:solidFill>
                <a:srgbClr val="434343"/>
              </a:solidFill>
              <a:latin typeface="Open Sans Medium"/>
              <a:ea typeface="Open Sans Medium"/>
              <a:cs typeface="Open Sans Medium"/>
              <a:sym typeface="Open Sans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0"/>
          <p:cNvSpPr txBox="1"/>
          <p:nvPr>
            <p:ph type="title"/>
          </p:nvPr>
        </p:nvSpPr>
        <p:spPr>
          <a:xfrm>
            <a:off x="155850" y="146313"/>
            <a:ext cx="4011900" cy="2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downsample?</a:t>
            </a:r>
            <a:endParaRPr/>
          </a:p>
        </p:txBody>
      </p:sp>
      <p:sp>
        <p:nvSpPr>
          <p:cNvPr id="1115" name="Google Shape;1115;p130"/>
          <p:cNvSpPr txBox="1"/>
          <p:nvPr>
            <p:ph idx="1" type="body"/>
          </p:nvPr>
        </p:nvSpPr>
        <p:spPr>
          <a:xfrm>
            <a:off x="387538" y="1297113"/>
            <a:ext cx="4997700" cy="2054700"/>
          </a:xfrm>
          <a:prstGeom prst="rect">
            <a:avLst/>
          </a:prstGeom>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1600">
                <a:solidFill>
                  <a:srgbClr val="434343"/>
                </a:solidFill>
                <a:latin typeface="Open Sans Medium"/>
                <a:ea typeface="Open Sans Medium"/>
                <a:cs typeface="Open Sans Medium"/>
                <a:sym typeface="Open Sans Medium"/>
              </a:rPr>
              <a:t>A). Before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B). After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C). Doesn’t matter</a:t>
            </a:r>
            <a:endParaRPr sz="1600">
              <a:solidFill>
                <a:srgbClr val="434343"/>
              </a:solidFill>
              <a:latin typeface="Open Sans Medium"/>
              <a:ea typeface="Open Sans Medium"/>
              <a:cs typeface="Open Sans Medium"/>
              <a:sym typeface="Open Sans Medium"/>
            </a:endParaRPr>
          </a:p>
          <a:p>
            <a:pPr indent="0" lvl="0" marL="0" rtl="0" algn="l">
              <a:spcBef>
                <a:spcPts val="1600"/>
              </a:spcBef>
              <a:spcAft>
                <a:spcPts val="0"/>
              </a:spcAft>
              <a:buClr>
                <a:schemeClr val="dk1"/>
              </a:buClr>
              <a:buSzPts val="600"/>
              <a:buFont typeface="Arial"/>
              <a:buNone/>
            </a:pPr>
            <a:r>
              <a:t/>
            </a:r>
            <a:endParaRPr b="1" sz="2100">
              <a:solidFill>
                <a:srgbClr val="3366CC"/>
              </a:solidFill>
            </a:endParaRPr>
          </a:p>
          <a:p>
            <a:pPr indent="0" lvl="0" marL="0" rtl="0" algn="l">
              <a:spcBef>
                <a:spcPts val="1600"/>
              </a:spcBef>
              <a:spcAft>
                <a:spcPts val="0"/>
              </a:spcAft>
              <a:buNone/>
            </a:pPr>
            <a:r>
              <a:t/>
            </a:r>
            <a:endParaRPr b="1" sz="2100">
              <a:solidFill>
                <a:srgbClr val="3366CC"/>
              </a:solidFill>
            </a:endParaRPr>
          </a:p>
          <a:p>
            <a:pPr indent="0" lvl="0" marL="0" rtl="0" algn="l">
              <a:spcBef>
                <a:spcPts val="1600"/>
              </a:spcBef>
              <a:spcAft>
                <a:spcPts val="1600"/>
              </a:spcAft>
              <a:buNone/>
            </a:pPr>
            <a:r>
              <a:t/>
            </a:r>
            <a:endParaRPr b="1" sz="2100">
              <a:solidFill>
                <a:srgbClr val="3366CC"/>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31"/>
          <p:cNvSpPr txBox="1"/>
          <p:nvPr>
            <p:ph type="title"/>
          </p:nvPr>
        </p:nvSpPr>
        <p:spPr>
          <a:xfrm>
            <a:off x="155850" y="146313"/>
            <a:ext cx="4011900" cy="2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impute?</a:t>
            </a:r>
            <a:endParaRPr/>
          </a:p>
        </p:txBody>
      </p:sp>
      <p:sp>
        <p:nvSpPr>
          <p:cNvPr id="1121" name="Google Shape;1121;p131"/>
          <p:cNvSpPr txBox="1"/>
          <p:nvPr>
            <p:ph idx="1" type="body"/>
          </p:nvPr>
        </p:nvSpPr>
        <p:spPr>
          <a:xfrm>
            <a:off x="425638" y="1297113"/>
            <a:ext cx="4997700" cy="1411200"/>
          </a:xfrm>
          <a:prstGeom prst="rect">
            <a:avLst/>
          </a:prstGeom>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1600">
                <a:solidFill>
                  <a:srgbClr val="434343"/>
                </a:solidFill>
                <a:latin typeface="Open Sans Medium"/>
                <a:ea typeface="Open Sans Medium"/>
                <a:cs typeface="Open Sans Medium"/>
                <a:sym typeface="Open Sans Medium"/>
              </a:rPr>
              <a:t>A). Before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B). After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C). Doesn’t matter</a:t>
            </a:r>
            <a:endParaRPr sz="1600">
              <a:solidFill>
                <a:srgbClr val="434343"/>
              </a:solidFill>
              <a:latin typeface="Open Sans Medium"/>
              <a:ea typeface="Open Sans Medium"/>
              <a:cs typeface="Open Sans Medium"/>
              <a:sym typeface="Open Sans Medium"/>
            </a:endParaRPr>
          </a:p>
          <a:p>
            <a:pPr indent="0" lvl="0" marL="0" rtl="0" algn="l">
              <a:spcBef>
                <a:spcPts val="1600"/>
              </a:spcBef>
              <a:spcAft>
                <a:spcPts val="0"/>
              </a:spcAft>
              <a:buNone/>
            </a:pPr>
            <a:r>
              <a:t/>
            </a:r>
            <a:endParaRPr b="1" sz="2100">
              <a:solidFill>
                <a:srgbClr val="3366CC"/>
              </a:solidFill>
            </a:endParaRPr>
          </a:p>
          <a:p>
            <a:pPr indent="0" lvl="0" marL="0" rtl="0" algn="l">
              <a:spcBef>
                <a:spcPts val="1600"/>
              </a:spcBef>
              <a:spcAft>
                <a:spcPts val="1600"/>
              </a:spcAft>
              <a:buNone/>
            </a:pPr>
            <a:r>
              <a:t/>
            </a:r>
            <a:endParaRPr b="1" sz="2100">
              <a:solidFill>
                <a:srgbClr val="3366CC"/>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32"/>
          <p:cNvSpPr txBox="1"/>
          <p:nvPr>
            <p:ph type="title"/>
          </p:nvPr>
        </p:nvSpPr>
        <p:spPr>
          <a:xfrm>
            <a:off x="155850" y="146313"/>
            <a:ext cx="4011900" cy="2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create dummies?</a:t>
            </a:r>
            <a:endParaRPr/>
          </a:p>
        </p:txBody>
      </p:sp>
      <p:sp>
        <p:nvSpPr>
          <p:cNvPr id="1127" name="Google Shape;1127;p132"/>
          <p:cNvSpPr txBox="1"/>
          <p:nvPr>
            <p:ph idx="1" type="body"/>
          </p:nvPr>
        </p:nvSpPr>
        <p:spPr>
          <a:xfrm>
            <a:off x="367850" y="1272350"/>
            <a:ext cx="4997700" cy="1411200"/>
          </a:xfrm>
          <a:prstGeom prst="rect">
            <a:avLst/>
          </a:prstGeom>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1600">
                <a:solidFill>
                  <a:srgbClr val="434343"/>
                </a:solidFill>
                <a:latin typeface="Open Sans Medium"/>
                <a:ea typeface="Open Sans Medium"/>
                <a:cs typeface="Open Sans Medium"/>
                <a:sym typeface="Open Sans Medium"/>
              </a:rPr>
              <a:t>A). Before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B). After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1600"/>
              </a:spcAft>
              <a:buNone/>
            </a:pPr>
            <a:r>
              <a:rPr lang="en" sz="1600">
                <a:solidFill>
                  <a:srgbClr val="434343"/>
                </a:solidFill>
                <a:latin typeface="Open Sans Medium"/>
                <a:ea typeface="Open Sans Medium"/>
                <a:cs typeface="Open Sans Medium"/>
                <a:sym typeface="Open Sans Medium"/>
              </a:rPr>
              <a:t>C). Doesn’t matter</a:t>
            </a:r>
            <a:endParaRPr b="1" sz="2100">
              <a:solidFill>
                <a:srgbClr val="3366CC"/>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3"/>
          <p:cNvSpPr txBox="1"/>
          <p:nvPr>
            <p:ph type="title"/>
          </p:nvPr>
        </p:nvSpPr>
        <p:spPr>
          <a:xfrm>
            <a:off x="253906" y="208724"/>
            <a:ext cx="50412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create new features?</a:t>
            </a:r>
            <a:endParaRPr/>
          </a:p>
        </p:txBody>
      </p:sp>
      <p:sp>
        <p:nvSpPr>
          <p:cNvPr id="1133" name="Google Shape;1133;p133"/>
          <p:cNvSpPr txBox="1"/>
          <p:nvPr>
            <p:ph idx="1" type="body"/>
          </p:nvPr>
        </p:nvSpPr>
        <p:spPr>
          <a:xfrm>
            <a:off x="400875" y="1321888"/>
            <a:ext cx="4997700" cy="1411200"/>
          </a:xfrm>
          <a:prstGeom prst="rect">
            <a:avLst/>
          </a:prstGeom>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1600">
                <a:solidFill>
                  <a:srgbClr val="434343"/>
                </a:solidFill>
                <a:latin typeface="Open Sans Medium"/>
                <a:ea typeface="Open Sans Medium"/>
                <a:cs typeface="Open Sans Medium"/>
                <a:sym typeface="Open Sans Medium"/>
              </a:rPr>
              <a:t>A). Before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0"/>
              </a:spcAft>
              <a:buNone/>
            </a:pPr>
            <a:r>
              <a:rPr lang="en" sz="1600">
                <a:solidFill>
                  <a:srgbClr val="434343"/>
                </a:solidFill>
                <a:latin typeface="Open Sans Medium"/>
                <a:ea typeface="Open Sans Medium"/>
                <a:cs typeface="Open Sans Medium"/>
                <a:sym typeface="Open Sans Medium"/>
              </a:rPr>
              <a:t>B). After the splitting</a:t>
            </a:r>
            <a:endParaRPr sz="1600">
              <a:solidFill>
                <a:srgbClr val="434343"/>
              </a:solidFill>
              <a:latin typeface="Open Sans Medium"/>
              <a:ea typeface="Open Sans Medium"/>
              <a:cs typeface="Open Sans Medium"/>
              <a:sym typeface="Open Sans Medium"/>
            </a:endParaRPr>
          </a:p>
          <a:p>
            <a:pPr indent="0" lvl="0" marL="0" marR="0" rtl="0" algn="l">
              <a:lnSpc>
                <a:spcPct val="200000"/>
              </a:lnSpc>
              <a:spcBef>
                <a:spcPts val="1600"/>
              </a:spcBef>
              <a:spcAft>
                <a:spcPts val="1600"/>
              </a:spcAft>
              <a:buNone/>
            </a:pPr>
            <a:r>
              <a:rPr lang="en" sz="1600">
                <a:solidFill>
                  <a:srgbClr val="434343"/>
                </a:solidFill>
                <a:latin typeface="Open Sans Medium"/>
                <a:ea typeface="Open Sans Medium"/>
                <a:cs typeface="Open Sans Medium"/>
                <a:sym typeface="Open Sans Medium"/>
              </a:rPr>
              <a:t>C). Doesn’t matter</a:t>
            </a:r>
            <a:endParaRPr sz="1600">
              <a:solidFill>
                <a:srgbClr val="434343"/>
              </a:solidFill>
              <a:latin typeface="Open Sans Medium"/>
              <a:ea typeface="Open Sans Medium"/>
              <a:cs typeface="Open Sans Medium"/>
              <a:sym typeface="Open Sans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3"/>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Types of Machine Learning</a:t>
            </a:r>
            <a:endParaRPr/>
          </a:p>
        </p:txBody>
      </p:sp>
      <p:sp>
        <p:nvSpPr>
          <p:cNvPr id="319" name="Google Shape;319;p63"/>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sp>
        <p:nvSpPr>
          <p:cNvPr id="320" name="Google Shape;320;p63"/>
          <p:cNvSpPr txBox="1"/>
          <p:nvPr/>
        </p:nvSpPr>
        <p:spPr>
          <a:xfrm>
            <a:off x="7665013" y="4771975"/>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321" name="Google Shape;321;p63"/>
          <p:cNvPicPr preferRelativeResize="0"/>
          <p:nvPr/>
        </p:nvPicPr>
        <p:blipFill rotWithShape="1">
          <a:blip r:embed="rId4">
            <a:alphaModFix/>
          </a:blip>
          <a:srcRect b="0" l="0" r="0" t="0"/>
          <a:stretch/>
        </p:blipFill>
        <p:spPr>
          <a:xfrm>
            <a:off x="1749788" y="792638"/>
            <a:ext cx="5469825" cy="3912600"/>
          </a:xfrm>
          <a:prstGeom prst="rect">
            <a:avLst/>
          </a:prstGeom>
          <a:noFill/>
          <a:ln>
            <a:noFill/>
          </a:ln>
        </p:spPr>
      </p:pic>
      <p:sp>
        <p:nvSpPr>
          <p:cNvPr id="322" name="Google Shape;322;p6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4"/>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a:t>
            </a:r>
            <a:endParaRPr/>
          </a:p>
        </p:txBody>
      </p:sp>
      <p:sp>
        <p:nvSpPr>
          <p:cNvPr id="328" name="Google Shape;328;p64"/>
          <p:cNvSpPr txBox="1"/>
          <p:nvPr>
            <p:ph idx="1" type="body"/>
          </p:nvPr>
        </p:nvSpPr>
        <p:spPr>
          <a:xfrm>
            <a:off x="311700" y="928100"/>
            <a:ext cx="8159400" cy="11619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sz="1400"/>
              <a:t>Supervised Learning is the majority of machine learning problems today</a:t>
            </a:r>
            <a:endParaRPr sz="1400"/>
          </a:p>
          <a:p>
            <a:pPr indent="-203200" lvl="0" marL="228600" rtl="0" algn="l">
              <a:lnSpc>
                <a:spcPct val="115000"/>
              </a:lnSpc>
              <a:spcBef>
                <a:spcPts val="0"/>
              </a:spcBef>
              <a:spcAft>
                <a:spcPts val="0"/>
              </a:spcAft>
              <a:buSzPts val="1400"/>
              <a:buChar char="●"/>
            </a:pPr>
            <a:r>
              <a:rPr lang="en" sz="1400"/>
              <a:t>We have an input X and an output y</a:t>
            </a:r>
            <a:r>
              <a:rPr lang="en"/>
              <a:t>, and</a:t>
            </a:r>
            <a:r>
              <a:rPr lang="en" sz="1400"/>
              <a:t> we try to find the mapping between them</a:t>
            </a:r>
            <a:endParaRPr sz="1400"/>
          </a:p>
          <a:p>
            <a:pPr indent="-203200" lvl="0" marL="228600" rtl="0" algn="l">
              <a:lnSpc>
                <a:spcPct val="115000"/>
              </a:lnSpc>
              <a:spcBef>
                <a:spcPts val="0"/>
              </a:spcBef>
              <a:spcAft>
                <a:spcPts val="0"/>
              </a:spcAft>
              <a:buSzPts val="1400"/>
              <a:buChar char="●"/>
            </a:pPr>
            <a:r>
              <a:rPr lang="en" sz="1400"/>
              <a:t>Essentially we have the “correct answer” for the feature vector X and try to construct a model that can make this distinction in future paradigms</a:t>
            </a:r>
            <a:endParaRPr sz="1400"/>
          </a:p>
        </p:txBody>
      </p:sp>
      <p:pic>
        <p:nvPicPr>
          <p:cNvPr id="329" name="Google Shape;329;p64"/>
          <p:cNvPicPr preferRelativeResize="0"/>
          <p:nvPr/>
        </p:nvPicPr>
        <p:blipFill rotWithShape="1">
          <a:blip r:embed="rId3">
            <a:alphaModFix/>
          </a:blip>
          <a:srcRect b="3646" l="4023" r="50621" t="9953"/>
          <a:stretch/>
        </p:blipFill>
        <p:spPr>
          <a:xfrm>
            <a:off x="519388" y="2090038"/>
            <a:ext cx="3184325" cy="2405188"/>
          </a:xfrm>
          <a:prstGeom prst="rect">
            <a:avLst/>
          </a:prstGeom>
          <a:noFill/>
          <a:ln>
            <a:noFill/>
          </a:ln>
        </p:spPr>
      </p:pic>
      <p:sp>
        <p:nvSpPr>
          <p:cNvPr id="330" name="Google Shape;330;p64"/>
          <p:cNvSpPr txBox="1"/>
          <p:nvPr/>
        </p:nvSpPr>
        <p:spPr>
          <a:xfrm>
            <a:off x="7833625" y="4829663"/>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31" name="Google Shape;331;p64"/>
          <p:cNvSpPr/>
          <p:nvPr/>
        </p:nvSpPr>
        <p:spPr>
          <a:xfrm>
            <a:off x="4856938" y="2368938"/>
            <a:ext cx="3125700" cy="20955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32" name="Google Shape;332;p64"/>
          <p:cNvSpPr txBox="1"/>
          <p:nvPr/>
        </p:nvSpPr>
        <p:spPr>
          <a:xfrm>
            <a:off x="5128138" y="2508810"/>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Fraud Detection</a:t>
            </a:r>
            <a:endParaRPr b="0" i="0" sz="1400" u="none" cap="none" strike="noStrike">
              <a:solidFill>
                <a:schemeClr val="lt1"/>
              </a:solidFill>
              <a:latin typeface="Open Sans"/>
              <a:ea typeface="Open Sans"/>
              <a:cs typeface="Open Sans"/>
              <a:sym typeface="Open Sans"/>
            </a:endParaRPr>
          </a:p>
        </p:txBody>
      </p:sp>
      <p:sp>
        <p:nvSpPr>
          <p:cNvPr id="333" name="Google Shape;333;p64"/>
          <p:cNvSpPr txBox="1"/>
          <p:nvPr/>
        </p:nvSpPr>
        <p:spPr>
          <a:xfrm>
            <a:off x="5802888" y="3106988"/>
            <a:ext cx="20304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Predictive Maintenance</a:t>
            </a:r>
            <a:endParaRPr b="0" i="0" sz="1400" u="none" cap="none" strike="noStrike">
              <a:solidFill>
                <a:schemeClr val="lt1"/>
              </a:solidFill>
              <a:latin typeface="Open Sans"/>
              <a:ea typeface="Open Sans"/>
              <a:cs typeface="Open Sans"/>
              <a:sym typeface="Open Sans"/>
            </a:endParaRPr>
          </a:p>
        </p:txBody>
      </p:sp>
      <p:sp>
        <p:nvSpPr>
          <p:cNvPr id="334" name="Google Shape;334;p64"/>
          <p:cNvSpPr txBox="1"/>
          <p:nvPr/>
        </p:nvSpPr>
        <p:spPr>
          <a:xfrm>
            <a:off x="5996088" y="2783175"/>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Face Recognition</a:t>
            </a:r>
            <a:endParaRPr b="0" i="0" sz="1400" u="none" cap="none" strike="noStrike">
              <a:solidFill>
                <a:schemeClr val="lt1"/>
              </a:solidFill>
              <a:latin typeface="Open Sans"/>
              <a:ea typeface="Open Sans"/>
              <a:cs typeface="Open Sans"/>
              <a:sym typeface="Open Sans"/>
            </a:endParaRPr>
          </a:p>
        </p:txBody>
      </p:sp>
      <p:sp>
        <p:nvSpPr>
          <p:cNvPr id="335" name="Google Shape;335;p64"/>
          <p:cNvSpPr txBox="1"/>
          <p:nvPr/>
        </p:nvSpPr>
        <p:spPr>
          <a:xfrm>
            <a:off x="5030350" y="3400357"/>
            <a:ext cx="1994700" cy="365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Language Translation</a:t>
            </a:r>
            <a:endParaRPr b="0" i="0" sz="1400" u="none" cap="none" strike="noStrike">
              <a:solidFill>
                <a:schemeClr val="lt1"/>
              </a:solidFill>
              <a:latin typeface="Open Sans"/>
              <a:ea typeface="Open Sans"/>
              <a:cs typeface="Open Sans"/>
              <a:sym typeface="Open Sans"/>
            </a:endParaRPr>
          </a:p>
        </p:txBody>
      </p:sp>
      <p:sp>
        <p:nvSpPr>
          <p:cNvPr id="336" name="Google Shape;336;p64"/>
          <p:cNvSpPr txBox="1"/>
          <p:nvPr/>
        </p:nvSpPr>
        <p:spPr>
          <a:xfrm>
            <a:off x="6110388" y="3769525"/>
            <a:ext cx="18375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Medical Diagnostics</a:t>
            </a:r>
            <a:endParaRPr b="0" i="0" sz="1400" u="none" cap="none" strike="noStrike">
              <a:solidFill>
                <a:schemeClr val="lt1"/>
              </a:solidFill>
              <a:latin typeface="Open Sans"/>
              <a:ea typeface="Open Sans"/>
              <a:cs typeface="Open Sans"/>
              <a:sym typeface="Open Sans"/>
            </a:endParaRPr>
          </a:p>
        </p:txBody>
      </p:sp>
      <p:sp>
        <p:nvSpPr>
          <p:cNvPr id="337" name="Google Shape;337;p64"/>
          <p:cNvSpPr txBox="1"/>
          <p:nvPr/>
        </p:nvSpPr>
        <p:spPr>
          <a:xfrm>
            <a:off x="5030350" y="4056525"/>
            <a:ext cx="1837500" cy="287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Speech Recognition</a:t>
            </a:r>
            <a:endParaRPr b="0" i="0" sz="1400" u="none" cap="none" strike="noStrike">
              <a:solidFill>
                <a:schemeClr val="lt1"/>
              </a:solidFill>
              <a:latin typeface="Open Sans"/>
              <a:ea typeface="Open Sans"/>
              <a:cs typeface="Open Sans"/>
              <a:sym typeface="Open Sans"/>
            </a:endParaRPr>
          </a:p>
        </p:txBody>
      </p:sp>
      <p:sp>
        <p:nvSpPr>
          <p:cNvPr id="338" name="Google Shape;338;p64"/>
          <p:cNvSpPr txBox="1"/>
          <p:nvPr>
            <p:ph idx="12" type="sldNum"/>
          </p:nvPr>
        </p:nvSpPr>
        <p:spPr>
          <a:xfrm>
            <a:off x="8510563" y="48625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